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tmp" ContentType="image/png"/>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06"/>
  </p:notesMasterIdLst>
  <p:sldIdLst>
    <p:sldId id="1258" r:id="rId2"/>
    <p:sldId id="1259" r:id="rId3"/>
    <p:sldId id="985" r:id="rId4"/>
    <p:sldId id="1072" r:id="rId5"/>
    <p:sldId id="1073" r:id="rId6"/>
    <p:sldId id="1074" r:id="rId7"/>
    <p:sldId id="979" r:id="rId8"/>
    <p:sldId id="980" r:id="rId9"/>
    <p:sldId id="981" r:id="rId10"/>
    <p:sldId id="983" r:id="rId11"/>
    <p:sldId id="984" r:id="rId12"/>
    <p:sldId id="903" r:id="rId13"/>
    <p:sldId id="997" r:id="rId14"/>
    <p:sldId id="1063" r:id="rId15"/>
    <p:sldId id="1060" r:id="rId16"/>
    <p:sldId id="1061" r:id="rId17"/>
    <p:sldId id="905" r:id="rId18"/>
    <p:sldId id="1226" r:id="rId19"/>
    <p:sldId id="1251" r:id="rId20"/>
    <p:sldId id="904" r:id="rId21"/>
    <p:sldId id="1252" r:id="rId22"/>
    <p:sldId id="1100" r:id="rId23"/>
    <p:sldId id="1116" r:id="rId24"/>
    <p:sldId id="1105" r:id="rId25"/>
    <p:sldId id="1106" r:id="rId26"/>
    <p:sldId id="1107" r:id="rId27"/>
    <p:sldId id="1110" r:id="rId28"/>
    <p:sldId id="1241" r:id="rId29"/>
    <p:sldId id="1243" r:id="rId30"/>
    <p:sldId id="1244" r:id="rId31"/>
    <p:sldId id="1113" r:id="rId32"/>
    <p:sldId id="1265" r:id="rId33"/>
    <p:sldId id="1114" r:id="rId34"/>
    <p:sldId id="1115" r:id="rId35"/>
    <p:sldId id="1242" r:id="rId36"/>
    <p:sldId id="1247" r:id="rId37"/>
    <p:sldId id="1248" r:id="rId38"/>
    <p:sldId id="1249" r:id="rId39"/>
    <p:sldId id="1152" r:id="rId40"/>
    <p:sldId id="1117" r:id="rId41"/>
    <p:sldId id="1119" r:id="rId42"/>
    <p:sldId id="1120" r:id="rId43"/>
    <p:sldId id="1122" r:id="rId44"/>
    <p:sldId id="1124" r:id="rId45"/>
    <p:sldId id="1127" r:id="rId46"/>
    <p:sldId id="1129" r:id="rId47"/>
    <p:sldId id="1153" r:id="rId48"/>
    <p:sldId id="1139" r:id="rId49"/>
    <p:sldId id="1141" r:id="rId50"/>
    <p:sldId id="1142" r:id="rId51"/>
    <p:sldId id="1148" r:id="rId52"/>
    <p:sldId id="1150" r:id="rId53"/>
    <p:sldId id="1266" r:id="rId54"/>
    <p:sldId id="1267" r:id="rId55"/>
    <p:sldId id="1151" r:id="rId56"/>
    <p:sldId id="1239" r:id="rId57"/>
    <p:sldId id="1155" r:id="rId58"/>
    <p:sldId id="1157" r:id="rId59"/>
    <p:sldId id="1158" r:id="rId60"/>
    <p:sldId id="1159" r:id="rId61"/>
    <p:sldId id="1160" r:id="rId62"/>
    <p:sldId id="1161" r:id="rId63"/>
    <p:sldId id="1250" r:id="rId64"/>
    <p:sldId id="1162" r:id="rId65"/>
    <p:sldId id="1163" r:id="rId66"/>
    <p:sldId id="1154" r:id="rId67"/>
    <p:sldId id="1164" r:id="rId68"/>
    <p:sldId id="1165" r:id="rId69"/>
    <p:sldId id="1166" r:id="rId70"/>
    <p:sldId id="1167" r:id="rId71"/>
    <p:sldId id="1168" r:id="rId72"/>
    <p:sldId id="1169" r:id="rId73"/>
    <p:sldId id="1170" r:id="rId74"/>
    <p:sldId id="1171" r:id="rId75"/>
    <p:sldId id="1172" r:id="rId76"/>
    <p:sldId id="1173" r:id="rId77"/>
    <p:sldId id="1174" r:id="rId78"/>
    <p:sldId id="1175" r:id="rId79"/>
    <p:sldId id="1176" r:id="rId80"/>
    <p:sldId id="1177" r:id="rId81"/>
    <p:sldId id="1178" r:id="rId82"/>
    <p:sldId id="1179" r:id="rId83"/>
    <p:sldId id="1180" r:id="rId84"/>
    <p:sldId id="1181" r:id="rId85"/>
    <p:sldId id="1182" r:id="rId86"/>
    <p:sldId id="1183" r:id="rId87"/>
    <p:sldId id="1184" r:id="rId88"/>
    <p:sldId id="1185" r:id="rId89"/>
    <p:sldId id="1186" r:id="rId90"/>
    <p:sldId id="1187" r:id="rId91"/>
    <p:sldId id="1188" r:id="rId92"/>
    <p:sldId id="1223" r:id="rId93"/>
    <p:sldId id="1190" r:id="rId94"/>
    <p:sldId id="1191" r:id="rId95"/>
    <p:sldId id="1193" r:id="rId96"/>
    <p:sldId id="1194" r:id="rId97"/>
    <p:sldId id="1195" r:id="rId98"/>
    <p:sldId id="1200" r:id="rId99"/>
    <p:sldId id="1221" r:id="rId100"/>
    <p:sldId id="1222" r:id="rId101"/>
    <p:sldId id="1083" r:id="rId102"/>
    <p:sldId id="1245" r:id="rId103"/>
    <p:sldId id="1246" r:id="rId104"/>
    <p:sldId id="447" r:id="rId105"/>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ection>
        <p14:section name="概述" id="{9DF868EE-B824-44CC-8826-256FBE934308}">
          <p14:sldIdLst/>
        </p14:section>
        <p14:section name="机器学习概述" id="{0256B5CE-E143-4421-B22E-1AD5866189B6}">
          <p14:sldIdLst/>
        </p14:section>
        <p14:section name="线性模型" id="{47904774-BB21-455F-88D0-3557B98D232C}">
          <p14:sldIdLst/>
        </p14:section>
        <p14:section name="神经网络基础" id="{10533507-BB94-469C-A273-3960D1B767AC}">
          <p14:sldIdLst/>
        </p14:section>
        <p14:section name="卷积神经网络" id="{E43ADCCC-3F36-4914-824D-4FCA4175C77E}">
          <p14:sldIdLst>
            <p14:sldId id="1258"/>
            <p14:sldId id="1259"/>
            <p14:sldId id="985"/>
            <p14:sldId id="1072"/>
            <p14:sldId id="1073"/>
            <p14:sldId id="1074"/>
            <p14:sldId id="979"/>
            <p14:sldId id="980"/>
            <p14:sldId id="981"/>
            <p14:sldId id="983"/>
            <p14:sldId id="984"/>
            <p14:sldId id="903"/>
            <p14:sldId id="997"/>
            <p14:sldId id="1063"/>
            <p14:sldId id="1060"/>
            <p14:sldId id="1061"/>
            <p14:sldId id="905"/>
            <p14:sldId id="1226"/>
            <p14:sldId id="1251"/>
            <p14:sldId id="904"/>
            <p14:sldId id="1252"/>
            <p14:sldId id="1100"/>
            <p14:sldId id="1116"/>
            <p14:sldId id="1105"/>
            <p14:sldId id="1106"/>
            <p14:sldId id="1107"/>
            <p14:sldId id="1110"/>
            <p14:sldId id="1241"/>
            <p14:sldId id="1243"/>
            <p14:sldId id="1244"/>
            <p14:sldId id="1113"/>
            <p14:sldId id="1265"/>
            <p14:sldId id="1114"/>
            <p14:sldId id="1115"/>
            <p14:sldId id="1242"/>
            <p14:sldId id="1247"/>
            <p14:sldId id="1248"/>
            <p14:sldId id="1249"/>
            <p14:sldId id="1152"/>
            <p14:sldId id="1117"/>
            <p14:sldId id="1119"/>
            <p14:sldId id="1120"/>
            <p14:sldId id="1122"/>
            <p14:sldId id="1124"/>
            <p14:sldId id="1127"/>
            <p14:sldId id="1129"/>
            <p14:sldId id="1153"/>
            <p14:sldId id="1139"/>
            <p14:sldId id="1141"/>
            <p14:sldId id="1142"/>
            <p14:sldId id="1148"/>
            <p14:sldId id="1150"/>
            <p14:sldId id="1266"/>
            <p14:sldId id="1267"/>
            <p14:sldId id="1151"/>
            <p14:sldId id="1239"/>
          </p14:sldIdLst>
        </p14:section>
        <p14:section name="深度信念网络" id="{2FBD1A8D-7855-45B7-BC35-58691BF46969}">
          <p14:sldIdLst>
            <p14:sldId id="1155"/>
            <p14:sldId id="1157"/>
            <p14:sldId id="1158"/>
            <p14:sldId id="1159"/>
            <p14:sldId id="1160"/>
            <p14:sldId id="1161"/>
            <p14:sldId id="1250"/>
            <p14:sldId id="1162"/>
            <p14:sldId id="1163"/>
            <p14:sldId id="1154"/>
            <p14:sldId id="1164"/>
            <p14:sldId id="1165"/>
            <p14:sldId id="1166"/>
            <p14:sldId id="1167"/>
            <p14:sldId id="1168"/>
            <p14:sldId id="1169"/>
            <p14:sldId id="1170"/>
            <p14:sldId id="1171"/>
            <p14:sldId id="1172"/>
            <p14:sldId id="1173"/>
            <p14:sldId id="1174"/>
            <p14:sldId id="1175"/>
            <p14:sldId id="1176"/>
            <p14:sldId id="1177"/>
            <p14:sldId id="1178"/>
            <p14:sldId id="1179"/>
            <p14:sldId id="1180"/>
            <p14:sldId id="1181"/>
            <p14:sldId id="1182"/>
            <p14:sldId id="1183"/>
            <p14:sldId id="1184"/>
            <p14:sldId id="1185"/>
            <p14:sldId id="1186"/>
            <p14:sldId id="1187"/>
            <p14:sldId id="1188"/>
            <p14:sldId id="1223"/>
            <p14:sldId id="1190"/>
            <p14:sldId id="1191"/>
            <p14:sldId id="1193"/>
            <p14:sldId id="1194"/>
            <p14:sldId id="1195"/>
            <p14:sldId id="1200"/>
            <p14:sldId id="1221"/>
            <p14:sldId id="1222"/>
            <p14:sldId id="1083"/>
            <p14:sldId id="1245"/>
            <p14:sldId id="1246"/>
            <p14:sldId id="447"/>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791" autoAdjust="0"/>
    <p:restoredTop sz="79040" autoAdjust="0"/>
  </p:normalViewPr>
  <p:slideViewPr>
    <p:cSldViewPr>
      <p:cViewPr varScale="1">
        <p:scale>
          <a:sx n="88" d="100"/>
          <a:sy n="88" d="100"/>
        </p:scale>
        <p:origin x="2080"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5" d="100"/>
          <a:sy n="105" d="100"/>
        </p:scale>
        <p:origin x="426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presProps" Target="presProps.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viewProps" Target="view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notesMaster" Target="notesMasters/notesMaster1.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heme" Target="theme/theme1.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ableStyles" Target="tableStyles.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s>
</file>

<file path=ppt/diagrams/colors1.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colorful1">
  <dgm:title val=""/>
  <dgm:desc val=""/>
  <dgm:catLst>
    <dgm:cat type="colorful" pri="10100"/>
  </dgm:catLst>
  <dgm:styleLbl name="node0">
    <dgm:fillClrLst meth="repeat">
      <a:schemeClr val="accent1"/>
    </dgm:fillClrLst>
    <dgm:linClrLst meth="repeat">
      <a:schemeClr val="lt1"/>
    </dgm:linClrLst>
    <dgm:effectClrLst/>
    <dgm:txLinClrLst/>
    <dgm:txFillClrLst/>
    <dgm:txEffectClrLst/>
  </dgm:styleLbl>
  <dgm:styleLbl name="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alignNode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dgm:txEffectClrLst/>
  </dgm:styleLbl>
  <dgm:styleLbl name="lnNode1">
    <dgm:fillClrLst meth="repeat">
      <a:schemeClr val="accent2"/>
      <a:schemeClr val="accent3"/>
      <a:schemeClr val="accent4"/>
      <a:schemeClr val="accent5"/>
      <a:schemeClr val="accent6"/>
    </dgm:fillClrLst>
    <dgm:linClrLst meth="repeat">
      <a:schemeClr val="lt1"/>
    </dgm:linClrLst>
    <dgm:effectClrLst/>
    <dgm:txLinClrLst/>
    <dgm:txFillClrLst/>
    <dgm:txEffectClrLst/>
  </dgm:styleLbl>
  <dgm:styleLbl name="vennNode1">
    <dgm:fillClrLst meth="repeat">
      <a:schemeClr val="accent2">
        <a:alpha val="50000"/>
      </a:schemeClr>
      <a:schemeClr val="accent3">
        <a:alpha val="50000"/>
      </a:schemeClr>
      <a:schemeClr val="accent4">
        <a:alpha val="50000"/>
      </a:schemeClr>
      <a:schemeClr val="accent5">
        <a:alpha val="50000"/>
      </a:schemeClr>
      <a:schemeClr val="accent6">
        <a:alpha val="50000"/>
      </a:schemeClr>
    </dgm:fillClrLst>
    <dgm:linClrLst meth="repeat">
      <a:schemeClr val="lt1"/>
    </dgm:linClrLst>
    <dgm:effectClrLst/>
    <dgm:txLinClrLst/>
    <dgm:txFillClrLst/>
    <dgm:txEffectClrLst/>
  </dgm:styleLbl>
  <dgm:styleLbl name="node2">
    <dgm:fillClrLst>
      <a:schemeClr val="accent2"/>
    </dgm:fillClrLst>
    <dgm:linClrLst meth="repeat">
      <a:schemeClr val="lt1"/>
    </dgm:linClrLst>
    <dgm:effectClrLst/>
    <dgm:txLinClrLst/>
    <dgm:txFillClrLst/>
    <dgm:txEffectClrLst/>
  </dgm:styleLbl>
  <dgm:styleLbl name="node3">
    <dgm:fillClrLst>
      <a:schemeClr val="accent3"/>
    </dgm:fillClrLst>
    <dgm:linClrLst meth="repeat">
      <a:schemeClr val="lt1"/>
    </dgm:linClrLst>
    <dgm:effectClrLst/>
    <dgm:txLinClrLst/>
    <dgm:txFillClrLst/>
    <dgm:txEffectClrLst/>
  </dgm:styleLbl>
  <dgm:styleLbl name="node4">
    <dgm:fillClrLst>
      <a:schemeClr val="accent4"/>
    </dgm:fillClrLst>
    <dgm:linClrLst meth="repeat">
      <a:schemeClr val="lt1"/>
    </dgm:linClrLst>
    <dgm:effectClrLst/>
    <dgm:txLinClrLst/>
    <dgm:txFillClrLst/>
    <dgm:txEffectClrLst/>
  </dgm:styleLbl>
  <dgm:styleLbl name="fgImgPlace1">
    <dgm:fillClrLst meth="repeat">
      <a:schemeClr val="accent2">
        <a:tint val="50000"/>
      </a:schemeClr>
      <a:schemeClr val="accent3">
        <a:tint val="50000"/>
      </a:schemeClr>
      <a:schemeClr val="accent4">
        <a:tint val="50000"/>
      </a:schemeClr>
      <a:schemeClr val="accent5">
        <a:tint val="50000"/>
      </a:schemeClr>
      <a:schemeClr val="accent6">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1">
        <a:tint val="50000"/>
      </a:schemeClr>
      <a:schemeClr val="accent2">
        <a:tint val="2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2"/>
      <a:schemeClr val="accent3"/>
      <a:schemeClr val="accent4"/>
      <a:schemeClr val="accent5"/>
      <a:schemeClr val="accent6"/>
    </dgm:fillClrLst>
    <dgm:linClrLst meth="cycle">
      <a:schemeClr val="lt1"/>
    </dgm:linClrLst>
    <dgm:effectClrLst/>
    <dgm:txLinClrLst/>
    <dgm:txFillClrLst/>
    <dgm:txEffectClrLst/>
  </dgm:styleLbl>
  <dgm:styleLbl name="f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bgSibTrans2D1">
    <dgm:fillClrLst meth="repeat">
      <a:schemeClr val="accent2"/>
      <a:schemeClr val="accent3"/>
      <a:schemeClr val="accent4"/>
      <a:schemeClr val="accent5"/>
      <a:schemeClr val="accent6"/>
    </dgm:fillClrLst>
    <dgm:linClrLst meth="cycle">
      <a:schemeClr val="lt1"/>
    </dgm:linClrLst>
    <dgm:effectClrLst/>
    <dgm:txLinClrLst/>
    <dgm:txFillClrLst meth="repeat">
      <a:schemeClr val="lt1"/>
    </dgm:txFillClrLst>
    <dgm:txEffectClrLst/>
  </dgm:styleLbl>
  <dgm:styleLbl name="sibTrans1D1">
    <dgm:fillClrLst meth="repeat">
      <a:schemeClr val="accent2"/>
      <a:schemeClr val="accent3"/>
      <a:schemeClr val="accent4"/>
      <a:schemeClr val="accent5"/>
      <a:schemeClr val="accent6"/>
    </dgm:fillClrLst>
    <dgm:linClrLst meth="repeat">
      <a:schemeClr val="accent2"/>
      <a:schemeClr val="accent3"/>
      <a:schemeClr val="accent4"/>
      <a:schemeClr val="accent5"/>
      <a:schemeClr val="accent6"/>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2"/>
    </dgm:fillClrLst>
    <dgm:linClrLst meth="repeat">
      <a:schemeClr val="lt1"/>
    </dgm:linClrLst>
    <dgm:effectClrLst/>
    <dgm:txLinClrLst/>
    <dgm:txFillClrLst/>
    <dgm:txEffectClrLst/>
  </dgm:styleLbl>
  <dgm:styleLbl name="asst2">
    <dgm:fillClrLst>
      <a:schemeClr val="accent3"/>
    </dgm:fillClrLst>
    <dgm:linClrLst meth="repeat">
      <a:schemeClr val="lt1"/>
    </dgm:linClrLst>
    <dgm:effectClrLst/>
    <dgm:txLinClrLst/>
    <dgm:txFillClrLst/>
    <dgm:txEffectClrLst/>
  </dgm:styleLbl>
  <dgm:styleLbl name="asst3">
    <dgm:fillClrLst>
      <a:schemeClr val="accent4"/>
    </dgm:fillClrLst>
    <dgm:linClrLst meth="repeat">
      <a:schemeClr val="lt1"/>
    </dgm:linClrLst>
    <dgm:effectClrLst/>
    <dgm:txLinClrLst/>
    <dgm:txFillClrLst/>
    <dgm:txEffectClrLst/>
  </dgm:styleLbl>
  <dgm:styleLbl name="asst4">
    <dgm:fillClrLst>
      <a:schemeClr val="accent5"/>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1"/>
    </dgm:linClrLst>
    <dgm:effectClrLst/>
    <dgm:txLinClrLst/>
    <dgm:txFillClrLst meth="repeat">
      <a:schemeClr val="tx1"/>
    </dgm:txFillClrLst>
    <dgm:txEffectClrLst/>
  </dgm:styleLbl>
  <dgm:styleLbl name="parChTrans1D2">
    <dgm:fillClrLst meth="repeat">
      <a:schemeClr val="accent3">
        <a:tint val="90000"/>
      </a:schemeClr>
    </dgm:fillClrLst>
    <dgm:linClrLst meth="repeat">
      <a:schemeClr val="accent2"/>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3"/>
    </dgm:linClrLst>
    <dgm:effectClrLst/>
    <dgm:txLinClrLst/>
    <dgm:txFillClrLst meth="repeat">
      <a:schemeClr val="tx1"/>
    </dgm:txFillClrLst>
    <dgm:txEffectClrLst/>
  </dgm:styleLbl>
  <dgm:styleLbl name="parChTrans1D4">
    <dgm:fillClrLst meth="repeat">
      <a:schemeClr val="accent5">
        <a:tint val="50000"/>
      </a:schemeClr>
    </dgm:fillClrLst>
    <dgm:linClrLst meth="repeat">
      <a:schemeClr val="accent4"/>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2"/>
      <a:schemeClr val="accent3"/>
      <a:schemeClr val="accent4"/>
      <a:schemeClr val="accent5"/>
      <a:schemeClr val="accent6"/>
    </dgm:linClrLst>
    <dgm:effectClrLst/>
    <dgm:txLinClrLst/>
    <dgm:txFillClrLst meth="repeat">
      <a:schemeClr val="dk1"/>
    </dgm:txFillClrLst>
    <dgm:txEffectClrLst/>
  </dgm:styleLbl>
  <dgm:styleLbl name="f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align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bgAccFollowNode1">
    <dgm:fill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fillClrLst>
    <dgm:linClrLst meth="repeat">
      <a:schemeClr val="accent2">
        <a:tint val="40000"/>
        <a:alpha val="90000"/>
      </a:schemeClr>
      <a:schemeClr val="accent3">
        <a:tint val="40000"/>
        <a:alpha val="90000"/>
      </a:schemeClr>
      <a:schemeClr val="accent4">
        <a:tint val="40000"/>
        <a:alpha val="90000"/>
      </a:schemeClr>
      <a:schemeClr val="accent5">
        <a:tint val="40000"/>
        <a:alpha val="90000"/>
      </a:schemeClr>
      <a:schemeClr val="accent6">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2"/>
    </dgm:linClrLst>
    <dgm:effectClrLst/>
    <dgm:txLinClrLst/>
    <dgm:txFillClrLst meth="repeat">
      <a:schemeClr val="dk1"/>
    </dgm:txFillClrLst>
    <dgm:txEffectClrLst/>
  </dgm:styleLbl>
  <dgm:styleLbl name="fgAcc3">
    <dgm:fillClrLst meth="repeat">
      <a:schemeClr val="lt1">
        <a:alpha val="90000"/>
      </a:schemeClr>
    </dgm:fillClrLst>
    <dgm:linClrLst>
      <a:schemeClr val="accent3"/>
    </dgm:linClrLst>
    <dgm:effectClrLst/>
    <dgm:txLinClrLst/>
    <dgm:txFillClrLst meth="repeat">
      <a:schemeClr val="dk1"/>
    </dgm:txFillClrLst>
    <dgm:txEffectClrLst/>
  </dgm:styleLbl>
  <dgm:styleLbl name="fgAcc4">
    <dgm:fillClrLst meth="repeat">
      <a:schemeClr val="lt1">
        <a:alpha val="90000"/>
      </a:schemeClr>
    </dgm:fillClrLst>
    <dgm:linClrLst>
      <a:schemeClr val="accent4"/>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7599F4A-FFFC-45B3-9202-6D6731CFF03E}" type="doc">
      <dgm:prSet loTypeId="urn:microsoft.com/office/officeart/2009/layout/CircleArrowProcess" loCatId="cycle" qsTypeId="urn:microsoft.com/office/officeart/2005/8/quickstyle/simple1" qsCatId="simple" csTypeId="urn:microsoft.com/office/officeart/2005/8/colors/colorful1" csCatId="colorful" phldr="1"/>
      <dgm:spPr/>
      <dgm:t>
        <a:bodyPr/>
        <a:lstStyle/>
        <a:p>
          <a:endParaRPr lang="zh-CN" altLang="en-US"/>
        </a:p>
      </dgm:t>
    </dgm:pt>
    <dgm:pt modelId="{D009747E-B121-4B7B-AA01-A0FEED063FCB}">
      <dgm:prSet phldrT="[文本]"/>
      <dgm:spPr/>
      <dgm:t>
        <a:bodyPr/>
        <a:lstStyle/>
        <a:p>
          <a:r>
            <a:rPr lang="zh-CN" altLang="en-US" dirty="0"/>
            <a:t>外部记忆</a:t>
          </a:r>
        </a:p>
      </dgm:t>
    </dgm:pt>
    <dgm:pt modelId="{6EB52A61-80CC-4E0D-B494-3735F6E59CDA}" type="parTrans" cxnId="{09BBDE86-86C1-4CF5-9548-870D72BE1872}">
      <dgm:prSet/>
      <dgm:spPr/>
      <dgm:t>
        <a:bodyPr/>
        <a:lstStyle/>
        <a:p>
          <a:endParaRPr lang="zh-CN" altLang="en-US"/>
        </a:p>
      </dgm:t>
    </dgm:pt>
    <dgm:pt modelId="{75C0DB0C-5AEF-4EEC-8D74-35092EDB814D}" type="sibTrans" cxnId="{09BBDE86-86C1-4CF5-9548-870D72BE1872}">
      <dgm:prSet/>
      <dgm:spPr/>
      <dgm:t>
        <a:bodyPr/>
        <a:lstStyle/>
        <a:p>
          <a:endParaRPr lang="zh-CN" altLang="en-US"/>
        </a:p>
      </dgm:t>
    </dgm:pt>
    <dgm:pt modelId="{81622C5C-1BA9-4520-B9B9-DE28462FF2A6}">
      <dgm:prSet phldrT="[文本]"/>
      <dgm:spPr/>
      <dgm:t>
        <a:bodyPr/>
        <a:lstStyle/>
        <a:p>
          <a:r>
            <a:rPr lang="zh-CN" altLang="en-US" dirty="0"/>
            <a:t>注意力</a:t>
          </a:r>
        </a:p>
      </dgm:t>
    </dgm:pt>
    <dgm:pt modelId="{7187E862-0019-4EFE-86B4-CF86D408BBCD}" type="parTrans" cxnId="{2C3ACCF0-BAD4-4A03-B6F2-75B10E311192}">
      <dgm:prSet/>
      <dgm:spPr/>
      <dgm:t>
        <a:bodyPr/>
        <a:lstStyle/>
        <a:p>
          <a:endParaRPr lang="zh-CN" altLang="en-US"/>
        </a:p>
      </dgm:t>
    </dgm:pt>
    <dgm:pt modelId="{B68E0F0F-1C75-42C7-A390-220A26C3A78D}" type="sibTrans" cxnId="{2C3ACCF0-BAD4-4A03-B6F2-75B10E311192}">
      <dgm:prSet/>
      <dgm:spPr/>
      <dgm:t>
        <a:bodyPr/>
        <a:lstStyle/>
        <a:p>
          <a:endParaRPr lang="zh-CN" altLang="en-US"/>
        </a:p>
      </dgm:t>
    </dgm:pt>
    <dgm:pt modelId="{C9346809-28AE-4A2E-815C-C20A7109B3F2}" type="pres">
      <dgm:prSet presAssocID="{17599F4A-FFFC-45B3-9202-6D6731CFF03E}" presName="Name0" presStyleCnt="0">
        <dgm:presLayoutVars>
          <dgm:chMax val="7"/>
          <dgm:chPref val="7"/>
          <dgm:dir/>
          <dgm:animLvl val="lvl"/>
        </dgm:presLayoutVars>
      </dgm:prSet>
      <dgm:spPr/>
    </dgm:pt>
    <dgm:pt modelId="{27BE7924-128C-49CE-B951-7986146EFA3E}" type="pres">
      <dgm:prSet presAssocID="{D009747E-B121-4B7B-AA01-A0FEED063FCB}" presName="Accent1" presStyleCnt="0"/>
      <dgm:spPr/>
    </dgm:pt>
    <dgm:pt modelId="{88EBA6BD-99FF-4F36-9D21-0B17453B9B70}" type="pres">
      <dgm:prSet presAssocID="{D009747E-B121-4B7B-AA01-A0FEED063FCB}" presName="Accent" presStyleLbl="node1" presStyleIdx="0" presStyleCnt="2"/>
      <dgm:spPr/>
    </dgm:pt>
    <dgm:pt modelId="{EDEAEB30-739B-4C56-8D2B-36D81A119BE5}" type="pres">
      <dgm:prSet presAssocID="{D009747E-B121-4B7B-AA01-A0FEED063FCB}" presName="Parent1" presStyleLbl="revTx" presStyleIdx="0" presStyleCnt="2">
        <dgm:presLayoutVars>
          <dgm:chMax val="1"/>
          <dgm:chPref val="1"/>
          <dgm:bulletEnabled val="1"/>
        </dgm:presLayoutVars>
      </dgm:prSet>
      <dgm:spPr/>
    </dgm:pt>
    <dgm:pt modelId="{7455C857-DD37-4A35-A479-3F9DEDEC8378}" type="pres">
      <dgm:prSet presAssocID="{81622C5C-1BA9-4520-B9B9-DE28462FF2A6}" presName="Accent2" presStyleCnt="0"/>
      <dgm:spPr/>
    </dgm:pt>
    <dgm:pt modelId="{018A8A1F-C64E-4FDB-AD4E-D0EC35EE97C9}" type="pres">
      <dgm:prSet presAssocID="{81622C5C-1BA9-4520-B9B9-DE28462FF2A6}" presName="Accent" presStyleLbl="node1" presStyleIdx="1" presStyleCnt="2"/>
      <dgm:spPr/>
    </dgm:pt>
    <dgm:pt modelId="{1555D0F5-E45C-49DF-B7A9-8FD8028AB267}" type="pres">
      <dgm:prSet presAssocID="{81622C5C-1BA9-4520-B9B9-DE28462FF2A6}" presName="Parent2" presStyleLbl="revTx" presStyleIdx="1" presStyleCnt="2">
        <dgm:presLayoutVars>
          <dgm:chMax val="1"/>
          <dgm:chPref val="1"/>
          <dgm:bulletEnabled val="1"/>
        </dgm:presLayoutVars>
      </dgm:prSet>
      <dgm:spPr/>
    </dgm:pt>
  </dgm:ptLst>
  <dgm:cxnLst>
    <dgm:cxn modelId="{7201EB27-3707-4D20-9961-F0F935A20C51}" type="presOf" srcId="{17599F4A-FFFC-45B3-9202-6D6731CFF03E}" destId="{C9346809-28AE-4A2E-815C-C20A7109B3F2}" srcOrd="0" destOrd="0" presId="urn:microsoft.com/office/officeart/2009/layout/CircleArrowProcess"/>
    <dgm:cxn modelId="{C8F24738-2648-49F0-ADAA-56096FD2CF14}" type="presOf" srcId="{D009747E-B121-4B7B-AA01-A0FEED063FCB}" destId="{EDEAEB30-739B-4C56-8D2B-36D81A119BE5}" srcOrd="0" destOrd="0" presId="urn:microsoft.com/office/officeart/2009/layout/CircleArrowProcess"/>
    <dgm:cxn modelId="{09BBDE86-86C1-4CF5-9548-870D72BE1872}" srcId="{17599F4A-FFFC-45B3-9202-6D6731CFF03E}" destId="{D009747E-B121-4B7B-AA01-A0FEED063FCB}" srcOrd="0" destOrd="0" parTransId="{6EB52A61-80CC-4E0D-B494-3735F6E59CDA}" sibTransId="{75C0DB0C-5AEF-4EEC-8D74-35092EDB814D}"/>
    <dgm:cxn modelId="{01C353E9-653F-4ED6-ABCB-A96DC6235BAA}" type="presOf" srcId="{81622C5C-1BA9-4520-B9B9-DE28462FF2A6}" destId="{1555D0F5-E45C-49DF-B7A9-8FD8028AB267}" srcOrd="0" destOrd="0" presId="urn:microsoft.com/office/officeart/2009/layout/CircleArrowProcess"/>
    <dgm:cxn modelId="{2C3ACCF0-BAD4-4A03-B6F2-75B10E311192}" srcId="{17599F4A-FFFC-45B3-9202-6D6731CFF03E}" destId="{81622C5C-1BA9-4520-B9B9-DE28462FF2A6}" srcOrd="1" destOrd="0" parTransId="{7187E862-0019-4EFE-86B4-CF86D408BBCD}" sibTransId="{B68E0F0F-1C75-42C7-A390-220A26C3A78D}"/>
    <dgm:cxn modelId="{09C92DEE-45DD-481D-BB39-195BDEEA084B}" type="presParOf" srcId="{C9346809-28AE-4A2E-815C-C20A7109B3F2}" destId="{27BE7924-128C-49CE-B951-7986146EFA3E}" srcOrd="0" destOrd="0" presId="urn:microsoft.com/office/officeart/2009/layout/CircleArrowProcess"/>
    <dgm:cxn modelId="{D6A00CB0-037D-47F8-A0E4-689D26B6C83F}" type="presParOf" srcId="{27BE7924-128C-49CE-B951-7986146EFA3E}" destId="{88EBA6BD-99FF-4F36-9D21-0B17453B9B70}" srcOrd="0" destOrd="0" presId="urn:microsoft.com/office/officeart/2009/layout/CircleArrowProcess"/>
    <dgm:cxn modelId="{E30B67D2-9315-4B44-9473-5C74B76F5649}" type="presParOf" srcId="{C9346809-28AE-4A2E-815C-C20A7109B3F2}" destId="{EDEAEB30-739B-4C56-8D2B-36D81A119BE5}" srcOrd="1" destOrd="0" presId="urn:microsoft.com/office/officeart/2009/layout/CircleArrowProcess"/>
    <dgm:cxn modelId="{3D776876-F5A8-4DB4-BE97-C23133B3D62C}" type="presParOf" srcId="{C9346809-28AE-4A2E-815C-C20A7109B3F2}" destId="{7455C857-DD37-4A35-A479-3F9DEDEC8378}" srcOrd="2" destOrd="0" presId="urn:microsoft.com/office/officeart/2009/layout/CircleArrowProcess"/>
    <dgm:cxn modelId="{B5B4168A-5DE0-4F7A-B4D4-B8089D2A376D}" type="presParOf" srcId="{7455C857-DD37-4A35-A479-3F9DEDEC8378}" destId="{018A8A1F-C64E-4FDB-AD4E-D0EC35EE97C9}" srcOrd="0" destOrd="0" presId="urn:microsoft.com/office/officeart/2009/layout/CircleArrowProcess"/>
    <dgm:cxn modelId="{883D89A2-BB83-4164-8AC8-23DEB923DE18}" type="presParOf" srcId="{C9346809-28AE-4A2E-815C-C20A7109B3F2}" destId="{1555D0F5-E45C-49DF-B7A9-8FD8028AB267}" srcOrd="3" destOrd="0" presId="urn:microsoft.com/office/officeart/2009/layout/CircleArrowProcess"/>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88EADA0C-AA6C-402E-B8D7-480F452FC06F}"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08B94F8A-59E0-439A-8902-125EDA7C893B}">
      <dgm:prSet phldrT="[文本]"/>
      <dgm:spPr/>
      <dgm:t>
        <a:bodyPr/>
        <a:lstStyle/>
        <a:p>
          <a:r>
            <a:rPr lang="zh-CN" altLang="en-US" dirty="0"/>
            <a:t>网络容量</a:t>
          </a:r>
        </a:p>
      </dgm:t>
    </dgm:pt>
    <dgm:pt modelId="{A1980261-0885-4BB4-ACAC-175BEFC0BACA}" type="parTrans" cxnId="{61BEC747-8933-4EAE-BCFB-EE0FA4038035}">
      <dgm:prSet/>
      <dgm:spPr/>
      <dgm:t>
        <a:bodyPr/>
        <a:lstStyle/>
        <a:p>
          <a:endParaRPr lang="zh-CN" altLang="en-US"/>
        </a:p>
      </dgm:t>
    </dgm:pt>
    <dgm:pt modelId="{4C3EC101-293A-4A4D-8F0B-B6BF739A7676}" type="sibTrans" cxnId="{61BEC747-8933-4EAE-BCFB-EE0FA4038035}">
      <dgm:prSet/>
      <dgm:spPr/>
      <dgm:t>
        <a:bodyPr/>
        <a:lstStyle/>
        <a:p>
          <a:endParaRPr lang="zh-CN" altLang="en-US"/>
        </a:p>
      </dgm:t>
    </dgm:pt>
    <dgm:pt modelId="{4BD5B15D-E8A3-45AF-B65B-588415690B7D}">
      <dgm:prSet phldrT="[文本]"/>
      <dgm:spPr/>
      <dgm:t>
        <a:bodyPr/>
        <a:lstStyle/>
        <a:p>
          <a:r>
            <a:rPr lang="zh-CN" altLang="en-US" dirty="0"/>
            <a:t>引入外部记忆</a:t>
          </a:r>
        </a:p>
      </dgm:t>
    </dgm:pt>
    <dgm:pt modelId="{832A4AFF-77DC-4A42-977D-5966D224C3F8}" type="parTrans" cxnId="{C6157E46-290C-4757-8CE5-FC29F14A01F6}">
      <dgm:prSet/>
      <dgm:spPr/>
      <dgm:t>
        <a:bodyPr/>
        <a:lstStyle/>
        <a:p>
          <a:endParaRPr lang="zh-CN" altLang="en-US"/>
        </a:p>
      </dgm:t>
    </dgm:pt>
    <dgm:pt modelId="{DB0FF187-D584-499A-8D16-E00D20120CB1}" type="sibTrans" cxnId="{C6157E46-290C-4757-8CE5-FC29F14A01F6}">
      <dgm:prSet/>
      <dgm:spPr/>
      <dgm:t>
        <a:bodyPr/>
        <a:lstStyle/>
        <a:p>
          <a:endParaRPr lang="zh-CN" altLang="en-US"/>
        </a:p>
      </dgm:t>
    </dgm:pt>
    <dgm:pt modelId="{2A9C8794-3140-41DD-B24E-B41D1E11E508}">
      <dgm:prSet phldrT="[文本]"/>
      <dgm:spPr/>
      <dgm:t>
        <a:bodyPr/>
        <a:lstStyle/>
        <a:p>
          <a:r>
            <a:rPr lang="zh-CN" altLang="en-US" dirty="0"/>
            <a:t>联想记忆模型</a:t>
          </a:r>
        </a:p>
      </dgm:t>
    </dgm:pt>
    <dgm:pt modelId="{4C50516F-9029-477C-BDE2-E1A1D762B3A1}" type="parTrans" cxnId="{44B8E217-03B2-4C8F-B27E-1CB980647127}">
      <dgm:prSet/>
      <dgm:spPr/>
      <dgm:t>
        <a:bodyPr/>
        <a:lstStyle/>
        <a:p>
          <a:endParaRPr lang="zh-CN" altLang="en-US"/>
        </a:p>
      </dgm:t>
    </dgm:pt>
    <dgm:pt modelId="{98B45177-4DB4-45C1-B889-2E49874C396B}" type="sibTrans" cxnId="{44B8E217-03B2-4C8F-B27E-1CB980647127}">
      <dgm:prSet/>
      <dgm:spPr/>
      <dgm:t>
        <a:bodyPr/>
        <a:lstStyle/>
        <a:p>
          <a:endParaRPr lang="zh-CN" altLang="en-US"/>
        </a:p>
      </dgm:t>
    </dgm:pt>
    <dgm:pt modelId="{77C9A2A1-5C6F-42D6-A9D7-208033DA5D6F}">
      <dgm:prSet phldrT="[文本]"/>
      <dgm:spPr/>
      <dgm:t>
        <a:bodyPr/>
        <a:lstStyle/>
        <a:p>
          <a:r>
            <a:rPr lang="zh-CN" altLang="en-US" dirty="0"/>
            <a:t>带地址的外部记忆</a:t>
          </a:r>
        </a:p>
      </dgm:t>
    </dgm:pt>
    <dgm:pt modelId="{BA3BDE2A-AD3C-426B-A482-C3CE7F01F22B}" type="parTrans" cxnId="{CD3A6D5F-B87F-4C4E-BFB2-47E640F86742}">
      <dgm:prSet/>
      <dgm:spPr/>
      <dgm:t>
        <a:bodyPr/>
        <a:lstStyle/>
        <a:p>
          <a:endParaRPr lang="zh-CN" altLang="en-US"/>
        </a:p>
      </dgm:t>
    </dgm:pt>
    <dgm:pt modelId="{DC3F200D-BC4F-47BC-8634-02EE1B52A688}" type="sibTrans" cxnId="{CD3A6D5F-B87F-4C4E-BFB2-47E640F86742}">
      <dgm:prSet/>
      <dgm:spPr/>
      <dgm:t>
        <a:bodyPr/>
        <a:lstStyle/>
        <a:p>
          <a:endParaRPr lang="zh-CN" altLang="en-US"/>
        </a:p>
      </dgm:t>
    </dgm:pt>
    <dgm:pt modelId="{71218C75-B71B-4505-86F7-356FD9325B3B}">
      <dgm:prSet phldrT="[文本]"/>
      <dgm:spPr/>
      <dgm:t>
        <a:bodyPr/>
        <a:lstStyle/>
        <a:p>
          <a:r>
            <a:rPr lang="zh-CN" altLang="en-US" dirty="0"/>
            <a:t>增加内部记忆</a:t>
          </a:r>
        </a:p>
      </dgm:t>
    </dgm:pt>
    <dgm:pt modelId="{C26B782D-CEC3-4279-91D8-2B0B50BF9492}" type="parTrans" cxnId="{D1F81AB4-20FB-4AD4-938D-9314EE4B1D2D}">
      <dgm:prSet/>
      <dgm:spPr/>
      <dgm:t>
        <a:bodyPr/>
        <a:lstStyle/>
        <a:p>
          <a:endParaRPr lang="zh-CN" altLang="en-US"/>
        </a:p>
      </dgm:t>
    </dgm:pt>
    <dgm:pt modelId="{570DD138-16FF-4A30-A887-ADA168ACC2D1}" type="sibTrans" cxnId="{D1F81AB4-20FB-4AD4-938D-9314EE4B1D2D}">
      <dgm:prSet/>
      <dgm:spPr/>
      <dgm:t>
        <a:bodyPr/>
        <a:lstStyle/>
        <a:p>
          <a:endParaRPr lang="zh-CN" altLang="en-US"/>
        </a:p>
      </dgm:t>
    </dgm:pt>
    <dgm:pt modelId="{E4A6088A-00C2-475D-A967-2DC7FBC28169}">
      <dgm:prSet phldrT="[文本]"/>
      <dgm:spPr/>
      <dgm:t>
        <a:bodyPr/>
        <a:lstStyle/>
        <a:p>
          <a:r>
            <a:rPr lang="zh-CN" altLang="en-US" dirty="0"/>
            <a:t>记忆单元</a:t>
          </a:r>
          <a:br>
            <a:rPr lang="en-US" altLang="zh-CN" dirty="0"/>
          </a:br>
          <a:r>
            <a:rPr lang="zh-CN" altLang="en-US" dirty="0"/>
            <a:t>隐状态</a:t>
          </a:r>
        </a:p>
      </dgm:t>
    </dgm:pt>
    <dgm:pt modelId="{1FF3A8E2-32F4-458C-92BA-FBA3B66DB2F6}" type="parTrans" cxnId="{CE208249-6ED5-4B23-BD88-5EA7E765A557}">
      <dgm:prSet/>
      <dgm:spPr/>
      <dgm:t>
        <a:bodyPr/>
        <a:lstStyle/>
        <a:p>
          <a:endParaRPr lang="zh-CN" altLang="en-US"/>
        </a:p>
      </dgm:t>
    </dgm:pt>
    <dgm:pt modelId="{FD2BD3B0-24EB-4C0E-AC88-E9E7C3DCBF7A}" type="sibTrans" cxnId="{CE208249-6ED5-4B23-BD88-5EA7E765A557}">
      <dgm:prSet/>
      <dgm:spPr/>
      <dgm:t>
        <a:bodyPr/>
        <a:lstStyle/>
        <a:p>
          <a:endParaRPr lang="zh-CN" altLang="en-US"/>
        </a:p>
      </dgm:t>
    </dgm:pt>
    <dgm:pt modelId="{11C2FA7E-BBCC-47FE-A654-AB98B266D3AD}" type="pres">
      <dgm:prSet presAssocID="{88EADA0C-AA6C-402E-B8D7-480F452FC06F}" presName="diagram" presStyleCnt="0">
        <dgm:presLayoutVars>
          <dgm:chPref val="1"/>
          <dgm:dir/>
          <dgm:animOne val="branch"/>
          <dgm:animLvl val="lvl"/>
          <dgm:resizeHandles val="exact"/>
        </dgm:presLayoutVars>
      </dgm:prSet>
      <dgm:spPr/>
    </dgm:pt>
    <dgm:pt modelId="{B27C1E8D-92F9-4EFE-B04D-57993B685717}" type="pres">
      <dgm:prSet presAssocID="{08B94F8A-59E0-439A-8902-125EDA7C893B}" presName="root1" presStyleCnt="0"/>
      <dgm:spPr/>
    </dgm:pt>
    <dgm:pt modelId="{28838F90-57CB-421B-9B48-24347DC59DF8}" type="pres">
      <dgm:prSet presAssocID="{08B94F8A-59E0-439A-8902-125EDA7C893B}" presName="LevelOneTextNode" presStyleLbl="node0" presStyleIdx="0" presStyleCnt="1">
        <dgm:presLayoutVars>
          <dgm:chPref val="3"/>
        </dgm:presLayoutVars>
      </dgm:prSet>
      <dgm:spPr/>
    </dgm:pt>
    <dgm:pt modelId="{218EDBAD-0419-4872-9358-5D3665976A1C}" type="pres">
      <dgm:prSet presAssocID="{08B94F8A-59E0-439A-8902-125EDA7C893B}" presName="level2hierChild" presStyleCnt="0"/>
      <dgm:spPr/>
    </dgm:pt>
    <dgm:pt modelId="{26915D61-B503-403C-BA9A-C227D7135731}" type="pres">
      <dgm:prSet presAssocID="{C26B782D-CEC3-4279-91D8-2B0B50BF9492}" presName="conn2-1" presStyleLbl="parChTrans1D2" presStyleIdx="0" presStyleCnt="2"/>
      <dgm:spPr/>
    </dgm:pt>
    <dgm:pt modelId="{5FA7BBC2-A9B6-4A1D-B586-BB7D923AEEFA}" type="pres">
      <dgm:prSet presAssocID="{C26B782D-CEC3-4279-91D8-2B0B50BF9492}" presName="connTx" presStyleLbl="parChTrans1D2" presStyleIdx="0" presStyleCnt="2"/>
      <dgm:spPr/>
    </dgm:pt>
    <dgm:pt modelId="{7804FFC5-4354-4D64-B086-4889CF7A5F59}" type="pres">
      <dgm:prSet presAssocID="{71218C75-B71B-4505-86F7-356FD9325B3B}" presName="root2" presStyleCnt="0"/>
      <dgm:spPr/>
    </dgm:pt>
    <dgm:pt modelId="{68480EF7-C298-4C6C-B2AA-9BBC8FF1018C}" type="pres">
      <dgm:prSet presAssocID="{71218C75-B71B-4505-86F7-356FD9325B3B}" presName="LevelTwoTextNode" presStyleLbl="node2" presStyleIdx="0" presStyleCnt="2">
        <dgm:presLayoutVars>
          <dgm:chPref val="3"/>
        </dgm:presLayoutVars>
      </dgm:prSet>
      <dgm:spPr/>
    </dgm:pt>
    <dgm:pt modelId="{472099E6-8BB2-48F8-AF24-FC528BAC4FA6}" type="pres">
      <dgm:prSet presAssocID="{71218C75-B71B-4505-86F7-356FD9325B3B}" presName="level3hierChild" presStyleCnt="0"/>
      <dgm:spPr/>
    </dgm:pt>
    <dgm:pt modelId="{9A4C6A3A-914E-473D-8CC9-C2C0DE070DD6}" type="pres">
      <dgm:prSet presAssocID="{1FF3A8E2-32F4-458C-92BA-FBA3B66DB2F6}" presName="conn2-1" presStyleLbl="parChTrans1D3" presStyleIdx="0" presStyleCnt="3"/>
      <dgm:spPr/>
    </dgm:pt>
    <dgm:pt modelId="{288F2D04-8A08-44EC-85DB-C976E2903D9E}" type="pres">
      <dgm:prSet presAssocID="{1FF3A8E2-32F4-458C-92BA-FBA3B66DB2F6}" presName="connTx" presStyleLbl="parChTrans1D3" presStyleIdx="0" presStyleCnt="3"/>
      <dgm:spPr/>
    </dgm:pt>
    <dgm:pt modelId="{720BF2C0-812D-488D-9B03-0564C398B4A1}" type="pres">
      <dgm:prSet presAssocID="{E4A6088A-00C2-475D-A967-2DC7FBC28169}" presName="root2" presStyleCnt="0"/>
      <dgm:spPr/>
    </dgm:pt>
    <dgm:pt modelId="{F720F9D4-7AB2-4517-B543-4FC3CF6A8054}" type="pres">
      <dgm:prSet presAssocID="{E4A6088A-00C2-475D-A967-2DC7FBC28169}" presName="LevelTwoTextNode" presStyleLbl="node3" presStyleIdx="0" presStyleCnt="3">
        <dgm:presLayoutVars>
          <dgm:chPref val="3"/>
        </dgm:presLayoutVars>
      </dgm:prSet>
      <dgm:spPr/>
    </dgm:pt>
    <dgm:pt modelId="{E4F539E2-4B85-4CF3-BEF5-6372E64FE125}" type="pres">
      <dgm:prSet presAssocID="{E4A6088A-00C2-475D-A967-2DC7FBC28169}" presName="level3hierChild" presStyleCnt="0"/>
      <dgm:spPr/>
    </dgm:pt>
    <dgm:pt modelId="{1EC492FB-4DEA-41E4-AE3A-E1A846438973}" type="pres">
      <dgm:prSet presAssocID="{832A4AFF-77DC-4A42-977D-5966D224C3F8}" presName="conn2-1" presStyleLbl="parChTrans1D2" presStyleIdx="1" presStyleCnt="2"/>
      <dgm:spPr/>
    </dgm:pt>
    <dgm:pt modelId="{F6DE35B5-4A2D-409B-BCF6-9536D1F0CAFD}" type="pres">
      <dgm:prSet presAssocID="{832A4AFF-77DC-4A42-977D-5966D224C3F8}" presName="connTx" presStyleLbl="parChTrans1D2" presStyleIdx="1" presStyleCnt="2"/>
      <dgm:spPr/>
    </dgm:pt>
    <dgm:pt modelId="{0B0082FD-A45F-44AA-8352-A994E8118771}" type="pres">
      <dgm:prSet presAssocID="{4BD5B15D-E8A3-45AF-B65B-588415690B7D}" presName="root2" presStyleCnt="0"/>
      <dgm:spPr/>
    </dgm:pt>
    <dgm:pt modelId="{48A68D7F-8250-4ED4-A0B1-B97C246CE6C3}" type="pres">
      <dgm:prSet presAssocID="{4BD5B15D-E8A3-45AF-B65B-588415690B7D}" presName="LevelTwoTextNode" presStyleLbl="node2" presStyleIdx="1" presStyleCnt="2">
        <dgm:presLayoutVars>
          <dgm:chPref val="3"/>
        </dgm:presLayoutVars>
      </dgm:prSet>
      <dgm:spPr/>
    </dgm:pt>
    <dgm:pt modelId="{4B8F1B00-58DD-446F-A0E2-0D6942FD79D0}" type="pres">
      <dgm:prSet presAssocID="{4BD5B15D-E8A3-45AF-B65B-588415690B7D}" presName="level3hierChild" presStyleCnt="0"/>
      <dgm:spPr/>
    </dgm:pt>
    <dgm:pt modelId="{FB3864E7-68B3-4115-87BB-AF46116D1D1F}" type="pres">
      <dgm:prSet presAssocID="{4C50516F-9029-477C-BDE2-E1A1D762B3A1}" presName="conn2-1" presStyleLbl="parChTrans1D3" presStyleIdx="1" presStyleCnt="3"/>
      <dgm:spPr/>
    </dgm:pt>
    <dgm:pt modelId="{6645B35C-CF57-4D2A-8DFE-EDA3EB8A93C2}" type="pres">
      <dgm:prSet presAssocID="{4C50516F-9029-477C-BDE2-E1A1D762B3A1}" presName="connTx" presStyleLbl="parChTrans1D3" presStyleIdx="1" presStyleCnt="3"/>
      <dgm:spPr/>
    </dgm:pt>
    <dgm:pt modelId="{AB9CB241-0CA4-4F19-A004-6857FC313B96}" type="pres">
      <dgm:prSet presAssocID="{2A9C8794-3140-41DD-B24E-B41D1E11E508}" presName="root2" presStyleCnt="0"/>
      <dgm:spPr/>
    </dgm:pt>
    <dgm:pt modelId="{86C8E487-B936-4FBF-BDA5-88B682ED3075}" type="pres">
      <dgm:prSet presAssocID="{2A9C8794-3140-41DD-B24E-B41D1E11E508}" presName="LevelTwoTextNode" presStyleLbl="node3" presStyleIdx="1" presStyleCnt="3">
        <dgm:presLayoutVars>
          <dgm:chPref val="3"/>
        </dgm:presLayoutVars>
      </dgm:prSet>
      <dgm:spPr/>
    </dgm:pt>
    <dgm:pt modelId="{14C72B87-8A18-4FC3-B188-B7BDBA8E7D88}" type="pres">
      <dgm:prSet presAssocID="{2A9C8794-3140-41DD-B24E-B41D1E11E508}" presName="level3hierChild" presStyleCnt="0"/>
      <dgm:spPr/>
    </dgm:pt>
    <dgm:pt modelId="{56669328-AEEE-4D9E-8C1F-6B484A30D05B}" type="pres">
      <dgm:prSet presAssocID="{BA3BDE2A-AD3C-426B-A482-C3CE7F01F22B}" presName="conn2-1" presStyleLbl="parChTrans1D3" presStyleIdx="2" presStyleCnt="3"/>
      <dgm:spPr/>
    </dgm:pt>
    <dgm:pt modelId="{F948717F-38CE-4BD4-8D9D-E53A8DDFD87A}" type="pres">
      <dgm:prSet presAssocID="{BA3BDE2A-AD3C-426B-A482-C3CE7F01F22B}" presName="connTx" presStyleLbl="parChTrans1D3" presStyleIdx="2" presStyleCnt="3"/>
      <dgm:spPr/>
    </dgm:pt>
    <dgm:pt modelId="{A010D564-F62F-4311-810E-DAB1FD228670}" type="pres">
      <dgm:prSet presAssocID="{77C9A2A1-5C6F-42D6-A9D7-208033DA5D6F}" presName="root2" presStyleCnt="0"/>
      <dgm:spPr/>
    </dgm:pt>
    <dgm:pt modelId="{6CF0213B-401A-404A-98F7-1DD64CFCB60B}" type="pres">
      <dgm:prSet presAssocID="{77C9A2A1-5C6F-42D6-A9D7-208033DA5D6F}" presName="LevelTwoTextNode" presStyleLbl="node3" presStyleIdx="2" presStyleCnt="3">
        <dgm:presLayoutVars>
          <dgm:chPref val="3"/>
        </dgm:presLayoutVars>
      </dgm:prSet>
      <dgm:spPr/>
    </dgm:pt>
    <dgm:pt modelId="{65AC4BC7-228E-4BAE-B71C-6D478F8F6B12}" type="pres">
      <dgm:prSet presAssocID="{77C9A2A1-5C6F-42D6-A9D7-208033DA5D6F}" presName="level3hierChild" presStyleCnt="0"/>
      <dgm:spPr/>
    </dgm:pt>
  </dgm:ptLst>
  <dgm:cxnLst>
    <dgm:cxn modelId="{70797700-A684-4DC6-8FDB-C6E90C7FD110}" type="presOf" srcId="{2A9C8794-3140-41DD-B24E-B41D1E11E508}" destId="{86C8E487-B936-4FBF-BDA5-88B682ED3075}" srcOrd="0" destOrd="0" presId="urn:microsoft.com/office/officeart/2005/8/layout/hierarchy2"/>
    <dgm:cxn modelId="{A275CF14-B1B4-45E7-A891-538AC81D9579}" type="presOf" srcId="{1FF3A8E2-32F4-458C-92BA-FBA3B66DB2F6}" destId="{288F2D04-8A08-44EC-85DB-C976E2903D9E}" srcOrd="1" destOrd="0" presId="urn:microsoft.com/office/officeart/2005/8/layout/hierarchy2"/>
    <dgm:cxn modelId="{44B8E217-03B2-4C8F-B27E-1CB980647127}" srcId="{4BD5B15D-E8A3-45AF-B65B-588415690B7D}" destId="{2A9C8794-3140-41DD-B24E-B41D1E11E508}" srcOrd="0" destOrd="0" parTransId="{4C50516F-9029-477C-BDE2-E1A1D762B3A1}" sibTransId="{98B45177-4DB4-45C1-B889-2E49874C396B}"/>
    <dgm:cxn modelId="{CA391B3D-3BCB-4F05-8168-8B50697CEF4D}" type="presOf" srcId="{C26B782D-CEC3-4279-91D8-2B0B50BF9492}" destId="{5FA7BBC2-A9B6-4A1D-B586-BB7D923AEEFA}" srcOrd="1" destOrd="0" presId="urn:microsoft.com/office/officeart/2005/8/layout/hierarchy2"/>
    <dgm:cxn modelId="{4C5F7840-4DA7-46B8-AC4A-0BD221D39C89}" type="presOf" srcId="{08B94F8A-59E0-439A-8902-125EDA7C893B}" destId="{28838F90-57CB-421B-9B48-24347DC59DF8}" srcOrd="0" destOrd="0" presId="urn:microsoft.com/office/officeart/2005/8/layout/hierarchy2"/>
    <dgm:cxn modelId="{7D371444-14C7-466D-9B43-BB6BEA58B6B9}" type="presOf" srcId="{88EADA0C-AA6C-402E-B8D7-480F452FC06F}" destId="{11C2FA7E-BBCC-47FE-A654-AB98B266D3AD}" srcOrd="0" destOrd="0" presId="urn:microsoft.com/office/officeart/2005/8/layout/hierarchy2"/>
    <dgm:cxn modelId="{C6157E46-290C-4757-8CE5-FC29F14A01F6}" srcId="{08B94F8A-59E0-439A-8902-125EDA7C893B}" destId="{4BD5B15D-E8A3-45AF-B65B-588415690B7D}" srcOrd="1" destOrd="0" parTransId="{832A4AFF-77DC-4A42-977D-5966D224C3F8}" sibTransId="{DB0FF187-D584-499A-8D16-E00D20120CB1}"/>
    <dgm:cxn modelId="{61BEC747-8933-4EAE-BCFB-EE0FA4038035}" srcId="{88EADA0C-AA6C-402E-B8D7-480F452FC06F}" destId="{08B94F8A-59E0-439A-8902-125EDA7C893B}" srcOrd="0" destOrd="0" parTransId="{A1980261-0885-4BB4-ACAC-175BEFC0BACA}" sibTransId="{4C3EC101-293A-4A4D-8F0B-B6BF739A7676}"/>
    <dgm:cxn modelId="{CE208249-6ED5-4B23-BD88-5EA7E765A557}" srcId="{71218C75-B71B-4505-86F7-356FD9325B3B}" destId="{E4A6088A-00C2-475D-A967-2DC7FBC28169}" srcOrd="0" destOrd="0" parTransId="{1FF3A8E2-32F4-458C-92BA-FBA3B66DB2F6}" sibTransId="{FD2BD3B0-24EB-4C0E-AC88-E9E7C3DCBF7A}"/>
    <dgm:cxn modelId="{CD3A6D5F-B87F-4C4E-BFB2-47E640F86742}" srcId="{4BD5B15D-E8A3-45AF-B65B-588415690B7D}" destId="{77C9A2A1-5C6F-42D6-A9D7-208033DA5D6F}" srcOrd="1" destOrd="0" parTransId="{BA3BDE2A-AD3C-426B-A482-C3CE7F01F22B}" sibTransId="{DC3F200D-BC4F-47BC-8634-02EE1B52A688}"/>
    <dgm:cxn modelId="{3A1EEA60-3E84-4331-ACB7-5EB8B079C6CE}" type="presOf" srcId="{BA3BDE2A-AD3C-426B-A482-C3CE7F01F22B}" destId="{56669328-AEEE-4D9E-8C1F-6B484A30D05B}" srcOrd="0" destOrd="0" presId="urn:microsoft.com/office/officeart/2005/8/layout/hierarchy2"/>
    <dgm:cxn modelId="{214C476B-4DEF-45FE-A5E5-F1A1EC017DE0}" type="presOf" srcId="{832A4AFF-77DC-4A42-977D-5966D224C3F8}" destId="{1EC492FB-4DEA-41E4-AE3A-E1A846438973}" srcOrd="0" destOrd="0" presId="urn:microsoft.com/office/officeart/2005/8/layout/hierarchy2"/>
    <dgm:cxn modelId="{C43C8078-BE3E-4FCF-9032-BE2D1A5C9B11}" type="presOf" srcId="{4C50516F-9029-477C-BDE2-E1A1D762B3A1}" destId="{6645B35C-CF57-4D2A-8DFE-EDA3EB8A93C2}" srcOrd="1" destOrd="0" presId="urn:microsoft.com/office/officeart/2005/8/layout/hierarchy2"/>
    <dgm:cxn modelId="{F088F280-5FF9-4009-A9A5-249AA546648B}" type="presOf" srcId="{E4A6088A-00C2-475D-A967-2DC7FBC28169}" destId="{F720F9D4-7AB2-4517-B543-4FC3CF6A8054}" srcOrd="0" destOrd="0" presId="urn:microsoft.com/office/officeart/2005/8/layout/hierarchy2"/>
    <dgm:cxn modelId="{54DE4390-EA4D-461F-B54A-B4EBB99D1093}" type="presOf" srcId="{1FF3A8E2-32F4-458C-92BA-FBA3B66DB2F6}" destId="{9A4C6A3A-914E-473D-8CC9-C2C0DE070DD6}" srcOrd="0" destOrd="0" presId="urn:microsoft.com/office/officeart/2005/8/layout/hierarchy2"/>
    <dgm:cxn modelId="{F6B2DA9E-2823-463D-8F3B-DA0F6A50B911}" type="presOf" srcId="{BA3BDE2A-AD3C-426B-A482-C3CE7F01F22B}" destId="{F948717F-38CE-4BD4-8D9D-E53A8DDFD87A}" srcOrd="1" destOrd="0" presId="urn:microsoft.com/office/officeart/2005/8/layout/hierarchy2"/>
    <dgm:cxn modelId="{D1F81AB4-20FB-4AD4-938D-9314EE4B1D2D}" srcId="{08B94F8A-59E0-439A-8902-125EDA7C893B}" destId="{71218C75-B71B-4505-86F7-356FD9325B3B}" srcOrd="0" destOrd="0" parTransId="{C26B782D-CEC3-4279-91D8-2B0B50BF9492}" sibTransId="{570DD138-16FF-4A30-A887-ADA168ACC2D1}"/>
    <dgm:cxn modelId="{D9D774BD-27B5-4A6E-AF70-7DA067EB5FE3}" type="presOf" srcId="{4C50516F-9029-477C-BDE2-E1A1D762B3A1}" destId="{FB3864E7-68B3-4115-87BB-AF46116D1D1F}" srcOrd="0" destOrd="0" presId="urn:microsoft.com/office/officeart/2005/8/layout/hierarchy2"/>
    <dgm:cxn modelId="{40EC33C4-E6E0-49A7-B54E-65338D38CA0A}" type="presOf" srcId="{71218C75-B71B-4505-86F7-356FD9325B3B}" destId="{68480EF7-C298-4C6C-B2AA-9BBC8FF1018C}" srcOrd="0" destOrd="0" presId="urn:microsoft.com/office/officeart/2005/8/layout/hierarchy2"/>
    <dgm:cxn modelId="{1F918DE5-26F8-493D-8DB3-66BE3EEEBF8A}" type="presOf" srcId="{C26B782D-CEC3-4279-91D8-2B0B50BF9492}" destId="{26915D61-B503-403C-BA9A-C227D7135731}" srcOrd="0" destOrd="0" presId="urn:microsoft.com/office/officeart/2005/8/layout/hierarchy2"/>
    <dgm:cxn modelId="{DBCAE8E6-09F8-4B14-84BF-94AF4CF25992}" type="presOf" srcId="{832A4AFF-77DC-4A42-977D-5966D224C3F8}" destId="{F6DE35B5-4A2D-409B-BCF6-9536D1F0CAFD}" srcOrd="1" destOrd="0" presId="urn:microsoft.com/office/officeart/2005/8/layout/hierarchy2"/>
    <dgm:cxn modelId="{F457FFF8-54B4-455E-AE2F-D34E22FDB60A}" type="presOf" srcId="{4BD5B15D-E8A3-45AF-B65B-588415690B7D}" destId="{48A68D7F-8250-4ED4-A0B1-B97C246CE6C3}" srcOrd="0" destOrd="0" presId="urn:microsoft.com/office/officeart/2005/8/layout/hierarchy2"/>
    <dgm:cxn modelId="{EA9F27FB-7409-4319-B90E-1BAC8B7101A2}" type="presOf" srcId="{77C9A2A1-5C6F-42D6-A9D7-208033DA5D6F}" destId="{6CF0213B-401A-404A-98F7-1DD64CFCB60B}" srcOrd="0" destOrd="0" presId="urn:microsoft.com/office/officeart/2005/8/layout/hierarchy2"/>
    <dgm:cxn modelId="{4AA29D83-9A2E-4ADB-952C-29C4E0095883}" type="presParOf" srcId="{11C2FA7E-BBCC-47FE-A654-AB98B266D3AD}" destId="{B27C1E8D-92F9-4EFE-B04D-57993B685717}" srcOrd="0" destOrd="0" presId="urn:microsoft.com/office/officeart/2005/8/layout/hierarchy2"/>
    <dgm:cxn modelId="{40F353A5-65EC-45BB-930E-92BBFAA77339}" type="presParOf" srcId="{B27C1E8D-92F9-4EFE-B04D-57993B685717}" destId="{28838F90-57CB-421B-9B48-24347DC59DF8}" srcOrd="0" destOrd="0" presId="urn:microsoft.com/office/officeart/2005/8/layout/hierarchy2"/>
    <dgm:cxn modelId="{99185524-412B-4738-9494-8834C64B1D8A}" type="presParOf" srcId="{B27C1E8D-92F9-4EFE-B04D-57993B685717}" destId="{218EDBAD-0419-4872-9358-5D3665976A1C}" srcOrd="1" destOrd="0" presId="urn:microsoft.com/office/officeart/2005/8/layout/hierarchy2"/>
    <dgm:cxn modelId="{7CF22921-4DA7-4BA6-B1F8-F0F730BC2349}" type="presParOf" srcId="{218EDBAD-0419-4872-9358-5D3665976A1C}" destId="{26915D61-B503-403C-BA9A-C227D7135731}" srcOrd="0" destOrd="0" presId="urn:microsoft.com/office/officeart/2005/8/layout/hierarchy2"/>
    <dgm:cxn modelId="{9D150BC7-7C74-43F0-876B-AA22936BFA15}" type="presParOf" srcId="{26915D61-B503-403C-BA9A-C227D7135731}" destId="{5FA7BBC2-A9B6-4A1D-B586-BB7D923AEEFA}" srcOrd="0" destOrd="0" presId="urn:microsoft.com/office/officeart/2005/8/layout/hierarchy2"/>
    <dgm:cxn modelId="{15A5D3B6-EBB4-41E0-8E3F-E1E6509D34BC}" type="presParOf" srcId="{218EDBAD-0419-4872-9358-5D3665976A1C}" destId="{7804FFC5-4354-4D64-B086-4889CF7A5F59}" srcOrd="1" destOrd="0" presId="urn:microsoft.com/office/officeart/2005/8/layout/hierarchy2"/>
    <dgm:cxn modelId="{FF3D9CE5-E289-49A2-85AE-74151FD06576}" type="presParOf" srcId="{7804FFC5-4354-4D64-B086-4889CF7A5F59}" destId="{68480EF7-C298-4C6C-B2AA-9BBC8FF1018C}" srcOrd="0" destOrd="0" presId="urn:microsoft.com/office/officeart/2005/8/layout/hierarchy2"/>
    <dgm:cxn modelId="{7B097050-2EEB-47A0-A44D-B14378FB928E}" type="presParOf" srcId="{7804FFC5-4354-4D64-B086-4889CF7A5F59}" destId="{472099E6-8BB2-48F8-AF24-FC528BAC4FA6}" srcOrd="1" destOrd="0" presId="urn:microsoft.com/office/officeart/2005/8/layout/hierarchy2"/>
    <dgm:cxn modelId="{C55BD5A3-DBDA-4D21-95C2-E4182F647453}" type="presParOf" srcId="{472099E6-8BB2-48F8-AF24-FC528BAC4FA6}" destId="{9A4C6A3A-914E-473D-8CC9-C2C0DE070DD6}" srcOrd="0" destOrd="0" presId="urn:microsoft.com/office/officeart/2005/8/layout/hierarchy2"/>
    <dgm:cxn modelId="{628FEC36-3183-49C8-A4D1-0AE68346D770}" type="presParOf" srcId="{9A4C6A3A-914E-473D-8CC9-C2C0DE070DD6}" destId="{288F2D04-8A08-44EC-85DB-C976E2903D9E}" srcOrd="0" destOrd="0" presId="urn:microsoft.com/office/officeart/2005/8/layout/hierarchy2"/>
    <dgm:cxn modelId="{C1EA7E5A-1724-4417-B1CC-E8F59E69F468}" type="presParOf" srcId="{472099E6-8BB2-48F8-AF24-FC528BAC4FA6}" destId="{720BF2C0-812D-488D-9B03-0564C398B4A1}" srcOrd="1" destOrd="0" presId="urn:microsoft.com/office/officeart/2005/8/layout/hierarchy2"/>
    <dgm:cxn modelId="{1B6B2221-4A8F-4858-BCD6-09AE6B0BAC61}" type="presParOf" srcId="{720BF2C0-812D-488D-9B03-0564C398B4A1}" destId="{F720F9D4-7AB2-4517-B543-4FC3CF6A8054}" srcOrd="0" destOrd="0" presId="urn:microsoft.com/office/officeart/2005/8/layout/hierarchy2"/>
    <dgm:cxn modelId="{7C637F12-313E-4C53-AD3F-AE4526DA720A}" type="presParOf" srcId="{720BF2C0-812D-488D-9B03-0564C398B4A1}" destId="{E4F539E2-4B85-4CF3-BEF5-6372E64FE125}" srcOrd="1" destOrd="0" presId="urn:microsoft.com/office/officeart/2005/8/layout/hierarchy2"/>
    <dgm:cxn modelId="{7EC2D9D5-9079-4C64-AD4C-B179BBB6D1C2}" type="presParOf" srcId="{218EDBAD-0419-4872-9358-5D3665976A1C}" destId="{1EC492FB-4DEA-41E4-AE3A-E1A846438973}" srcOrd="2" destOrd="0" presId="urn:microsoft.com/office/officeart/2005/8/layout/hierarchy2"/>
    <dgm:cxn modelId="{9B3B94D0-F8C5-4F74-9079-D13D36E41D34}" type="presParOf" srcId="{1EC492FB-4DEA-41E4-AE3A-E1A846438973}" destId="{F6DE35B5-4A2D-409B-BCF6-9536D1F0CAFD}" srcOrd="0" destOrd="0" presId="urn:microsoft.com/office/officeart/2005/8/layout/hierarchy2"/>
    <dgm:cxn modelId="{15F69DC1-C810-47AC-936B-A0A27649A971}" type="presParOf" srcId="{218EDBAD-0419-4872-9358-5D3665976A1C}" destId="{0B0082FD-A45F-44AA-8352-A994E8118771}" srcOrd="3" destOrd="0" presId="urn:microsoft.com/office/officeart/2005/8/layout/hierarchy2"/>
    <dgm:cxn modelId="{71542E9C-4F27-4017-A4DB-1D3095E73E94}" type="presParOf" srcId="{0B0082FD-A45F-44AA-8352-A994E8118771}" destId="{48A68D7F-8250-4ED4-A0B1-B97C246CE6C3}" srcOrd="0" destOrd="0" presId="urn:microsoft.com/office/officeart/2005/8/layout/hierarchy2"/>
    <dgm:cxn modelId="{022F1755-A261-4970-88FB-3995C1C23F39}" type="presParOf" srcId="{0B0082FD-A45F-44AA-8352-A994E8118771}" destId="{4B8F1B00-58DD-446F-A0E2-0D6942FD79D0}" srcOrd="1" destOrd="0" presId="urn:microsoft.com/office/officeart/2005/8/layout/hierarchy2"/>
    <dgm:cxn modelId="{ABCBA34D-347D-4F9F-96E9-A9805BF5ECD8}" type="presParOf" srcId="{4B8F1B00-58DD-446F-A0E2-0D6942FD79D0}" destId="{FB3864E7-68B3-4115-87BB-AF46116D1D1F}" srcOrd="0" destOrd="0" presId="urn:microsoft.com/office/officeart/2005/8/layout/hierarchy2"/>
    <dgm:cxn modelId="{E6FEEBB5-15B8-4913-A437-8DC4669501D7}" type="presParOf" srcId="{FB3864E7-68B3-4115-87BB-AF46116D1D1F}" destId="{6645B35C-CF57-4D2A-8DFE-EDA3EB8A93C2}" srcOrd="0" destOrd="0" presId="urn:microsoft.com/office/officeart/2005/8/layout/hierarchy2"/>
    <dgm:cxn modelId="{FEBB8D6F-3469-4896-B1D2-C64729F9B1D7}" type="presParOf" srcId="{4B8F1B00-58DD-446F-A0E2-0D6942FD79D0}" destId="{AB9CB241-0CA4-4F19-A004-6857FC313B96}" srcOrd="1" destOrd="0" presId="urn:microsoft.com/office/officeart/2005/8/layout/hierarchy2"/>
    <dgm:cxn modelId="{AE2E371F-BA45-4DCE-8C8E-665E0543778A}" type="presParOf" srcId="{AB9CB241-0CA4-4F19-A004-6857FC313B96}" destId="{86C8E487-B936-4FBF-BDA5-88B682ED3075}" srcOrd="0" destOrd="0" presId="urn:microsoft.com/office/officeart/2005/8/layout/hierarchy2"/>
    <dgm:cxn modelId="{4F5E80E9-597C-41F8-8E98-0D1F53311288}" type="presParOf" srcId="{AB9CB241-0CA4-4F19-A004-6857FC313B96}" destId="{14C72B87-8A18-4FC3-B188-B7BDBA8E7D88}" srcOrd="1" destOrd="0" presId="urn:microsoft.com/office/officeart/2005/8/layout/hierarchy2"/>
    <dgm:cxn modelId="{6B294AC2-AF9A-4912-84B5-995F9CB5494E}" type="presParOf" srcId="{4B8F1B00-58DD-446F-A0E2-0D6942FD79D0}" destId="{56669328-AEEE-4D9E-8C1F-6B484A30D05B}" srcOrd="2" destOrd="0" presId="urn:microsoft.com/office/officeart/2005/8/layout/hierarchy2"/>
    <dgm:cxn modelId="{4BECAED2-8F95-41A9-8472-F5A83D7E8E54}" type="presParOf" srcId="{56669328-AEEE-4D9E-8C1F-6B484A30D05B}" destId="{F948717F-38CE-4BD4-8D9D-E53A8DDFD87A}" srcOrd="0" destOrd="0" presId="urn:microsoft.com/office/officeart/2005/8/layout/hierarchy2"/>
    <dgm:cxn modelId="{1B937EE3-9D2C-4803-A2CE-622A7FDD886C}" type="presParOf" srcId="{4B8F1B00-58DD-446F-A0E2-0D6942FD79D0}" destId="{A010D564-F62F-4311-810E-DAB1FD228670}" srcOrd="3" destOrd="0" presId="urn:microsoft.com/office/officeart/2005/8/layout/hierarchy2"/>
    <dgm:cxn modelId="{31E3CDBB-8320-4D48-A85D-201957ED8A98}" type="presParOf" srcId="{A010D564-F62F-4311-810E-DAB1FD228670}" destId="{6CF0213B-401A-404A-98F7-1DD64CFCB60B}" srcOrd="0" destOrd="0" presId="urn:microsoft.com/office/officeart/2005/8/layout/hierarchy2"/>
    <dgm:cxn modelId="{FF6EFACB-C67A-42C0-A9E8-6634F7577AEF}" type="presParOf" srcId="{A010D564-F62F-4311-810E-DAB1FD228670}" destId="{65AC4BC7-228E-4BAE-B71C-6D478F8F6B12}" srcOrd="1" destOrd="0" presId="urn:microsoft.com/office/officeart/2005/8/layout/hierarchy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88EBA6BD-99FF-4F36-9D21-0B17453B9B70}">
      <dsp:nvSpPr>
        <dsp:cNvPr id="0" name=""/>
        <dsp:cNvSpPr/>
      </dsp:nvSpPr>
      <dsp:spPr>
        <a:xfrm>
          <a:off x="1011519" y="0"/>
          <a:ext cx="1963719" cy="1963775"/>
        </a:xfrm>
        <a:prstGeom prst="circularArrow">
          <a:avLst>
            <a:gd name="adj1" fmla="val 10980"/>
            <a:gd name="adj2" fmla="val 1142322"/>
            <a:gd name="adj3" fmla="val 4500000"/>
            <a:gd name="adj4" fmla="val 10800000"/>
            <a:gd name="adj5" fmla="val 12500"/>
          </a:avLst>
        </a:prstGeom>
        <a:solidFill>
          <a:schemeClr val="accent2">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EDEAEB30-739B-4C56-8D2B-36D81A119BE5}">
      <dsp:nvSpPr>
        <dsp:cNvPr id="0" name=""/>
        <dsp:cNvSpPr/>
      </dsp:nvSpPr>
      <dsp:spPr>
        <a:xfrm>
          <a:off x="1445224" y="710966"/>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外部记忆</a:t>
          </a:r>
        </a:p>
      </dsp:txBody>
      <dsp:txXfrm>
        <a:off x="1445224" y="710966"/>
        <a:ext cx="1095600" cy="547735"/>
      </dsp:txXfrm>
    </dsp:sp>
    <dsp:sp modelId="{018A8A1F-C64E-4FDB-AD4E-D0EC35EE97C9}">
      <dsp:nvSpPr>
        <dsp:cNvPr id="0" name=""/>
        <dsp:cNvSpPr/>
      </dsp:nvSpPr>
      <dsp:spPr>
        <a:xfrm>
          <a:off x="606161" y="1258702"/>
          <a:ext cx="1686984" cy="1687697"/>
        </a:xfrm>
        <a:prstGeom prst="blockArc">
          <a:avLst>
            <a:gd name="adj1" fmla="val 0"/>
            <a:gd name="adj2" fmla="val 18900000"/>
            <a:gd name="adj3" fmla="val 12740"/>
          </a:avLst>
        </a:prstGeom>
        <a:solidFill>
          <a:schemeClr val="accent3">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sp>
    <dsp:sp modelId="{1555D0F5-E45C-49DF-B7A9-8FD8028AB267}">
      <dsp:nvSpPr>
        <dsp:cNvPr id="0" name=""/>
        <dsp:cNvSpPr/>
      </dsp:nvSpPr>
      <dsp:spPr>
        <a:xfrm>
          <a:off x="897423" y="1841500"/>
          <a:ext cx="1095600" cy="547735"/>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3335" tIns="13335" rIns="13335" bIns="13335" numCol="1" spcCol="1270" anchor="ctr" anchorCtr="0">
          <a:noAutofit/>
        </a:bodyPr>
        <a:lstStyle/>
        <a:p>
          <a:pPr marL="0" lvl="0" indent="0" algn="ctr" defTabSz="933450">
            <a:lnSpc>
              <a:spcPct val="90000"/>
            </a:lnSpc>
            <a:spcBef>
              <a:spcPct val="0"/>
            </a:spcBef>
            <a:spcAft>
              <a:spcPct val="35000"/>
            </a:spcAft>
            <a:buNone/>
          </a:pPr>
          <a:r>
            <a:rPr lang="zh-CN" altLang="en-US" sz="2100" kern="1200" dirty="0"/>
            <a:t>注意力</a:t>
          </a:r>
        </a:p>
      </dsp:txBody>
      <dsp:txXfrm>
        <a:off x="897423" y="1841500"/>
        <a:ext cx="1095600" cy="547735"/>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8838F90-57CB-421B-9B48-24347DC59DF8}">
      <dsp:nvSpPr>
        <dsp:cNvPr id="0" name=""/>
        <dsp:cNvSpPr/>
      </dsp:nvSpPr>
      <dsp:spPr>
        <a:xfrm>
          <a:off x="4970" y="1129491"/>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网络容量</a:t>
          </a:r>
        </a:p>
      </dsp:txBody>
      <dsp:txXfrm>
        <a:off x="36647" y="1161168"/>
        <a:ext cx="2099713" cy="1018179"/>
      </dsp:txXfrm>
    </dsp:sp>
    <dsp:sp modelId="{26915D61-B503-403C-BA9A-C227D7135731}">
      <dsp:nvSpPr>
        <dsp:cNvPr id="0" name=""/>
        <dsp:cNvSpPr/>
      </dsp:nvSpPr>
      <dsp:spPr>
        <a:xfrm rot="18770822">
          <a:off x="1964496" y="1179282"/>
          <a:ext cx="1272311" cy="49130"/>
        </a:xfrm>
        <a:custGeom>
          <a:avLst/>
          <a:gdLst/>
          <a:ahLst/>
          <a:cxnLst/>
          <a:rect l="0" t="0" r="0" b="0"/>
          <a:pathLst>
            <a:path>
              <a:moveTo>
                <a:pt x="0" y="24565"/>
              </a:moveTo>
              <a:lnTo>
                <a:pt x="1272311" y="2456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68844" y="1172039"/>
        <a:ext cx="63615" cy="63615"/>
      </dsp:txXfrm>
    </dsp:sp>
    <dsp:sp modelId="{68480EF7-C298-4C6C-B2AA-9BBC8FF1018C}">
      <dsp:nvSpPr>
        <dsp:cNvPr id="0" name=""/>
        <dsp:cNvSpPr/>
      </dsp:nvSpPr>
      <dsp:spPr>
        <a:xfrm>
          <a:off x="3033266" y="196668"/>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增加内部记忆</a:t>
          </a:r>
        </a:p>
      </dsp:txBody>
      <dsp:txXfrm>
        <a:off x="3064943" y="228345"/>
        <a:ext cx="2099713" cy="1018179"/>
      </dsp:txXfrm>
    </dsp:sp>
    <dsp:sp modelId="{9A4C6A3A-914E-473D-8CC9-C2C0DE070DD6}">
      <dsp:nvSpPr>
        <dsp:cNvPr id="0" name=""/>
        <dsp:cNvSpPr/>
      </dsp:nvSpPr>
      <dsp:spPr>
        <a:xfrm>
          <a:off x="5196333" y="712870"/>
          <a:ext cx="865227" cy="49130"/>
        </a:xfrm>
        <a:custGeom>
          <a:avLst/>
          <a:gdLst/>
          <a:ahLst/>
          <a:cxnLst/>
          <a:rect l="0" t="0" r="0" b="0"/>
          <a:pathLst>
            <a:path>
              <a:moveTo>
                <a:pt x="0" y="24565"/>
              </a:moveTo>
              <a:lnTo>
                <a:pt x="865227"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07316" y="715805"/>
        <a:ext cx="43261" cy="43261"/>
      </dsp:txXfrm>
    </dsp:sp>
    <dsp:sp modelId="{F720F9D4-7AB2-4517-B543-4FC3CF6A8054}">
      <dsp:nvSpPr>
        <dsp:cNvPr id="0" name=""/>
        <dsp:cNvSpPr/>
      </dsp:nvSpPr>
      <dsp:spPr>
        <a:xfrm>
          <a:off x="6061561" y="196668"/>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记忆单元</a:t>
          </a:r>
          <a:br>
            <a:rPr lang="en-US" altLang="zh-CN" sz="3200" kern="1200" dirty="0"/>
          </a:br>
          <a:r>
            <a:rPr lang="zh-CN" altLang="en-US" sz="3200" kern="1200" dirty="0"/>
            <a:t>隐状态</a:t>
          </a:r>
        </a:p>
      </dsp:txBody>
      <dsp:txXfrm>
        <a:off x="6093238" y="228345"/>
        <a:ext cx="2099713" cy="1018179"/>
      </dsp:txXfrm>
    </dsp:sp>
    <dsp:sp modelId="{1EC492FB-4DEA-41E4-AE3A-E1A846438973}">
      <dsp:nvSpPr>
        <dsp:cNvPr id="0" name=""/>
        <dsp:cNvSpPr/>
      </dsp:nvSpPr>
      <dsp:spPr>
        <a:xfrm rot="2829178">
          <a:off x="1964496" y="2112105"/>
          <a:ext cx="1272311" cy="49130"/>
        </a:xfrm>
        <a:custGeom>
          <a:avLst/>
          <a:gdLst/>
          <a:ahLst/>
          <a:cxnLst/>
          <a:rect l="0" t="0" r="0" b="0"/>
          <a:pathLst>
            <a:path>
              <a:moveTo>
                <a:pt x="0" y="24565"/>
              </a:moveTo>
              <a:lnTo>
                <a:pt x="1272311" y="24565"/>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2568844" y="2104862"/>
        <a:ext cx="63615" cy="63615"/>
      </dsp:txXfrm>
    </dsp:sp>
    <dsp:sp modelId="{48A68D7F-8250-4ED4-A0B1-B97C246CE6C3}">
      <dsp:nvSpPr>
        <dsp:cNvPr id="0" name=""/>
        <dsp:cNvSpPr/>
      </dsp:nvSpPr>
      <dsp:spPr>
        <a:xfrm>
          <a:off x="3033266" y="2062315"/>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引入外部记忆</a:t>
          </a:r>
        </a:p>
      </dsp:txBody>
      <dsp:txXfrm>
        <a:off x="3064943" y="2093992"/>
        <a:ext cx="2099713" cy="1018179"/>
      </dsp:txXfrm>
    </dsp:sp>
    <dsp:sp modelId="{FB3864E7-68B3-4115-87BB-AF46116D1D1F}">
      <dsp:nvSpPr>
        <dsp:cNvPr id="0" name=""/>
        <dsp:cNvSpPr/>
      </dsp:nvSpPr>
      <dsp:spPr>
        <a:xfrm rot="19457599">
          <a:off x="5096182" y="2267575"/>
          <a:ext cx="1065530" cy="49130"/>
        </a:xfrm>
        <a:custGeom>
          <a:avLst/>
          <a:gdLst/>
          <a:ahLst/>
          <a:cxnLst/>
          <a:rect l="0" t="0" r="0" b="0"/>
          <a:pathLst>
            <a:path>
              <a:moveTo>
                <a:pt x="0" y="24565"/>
              </a:moveTo>
              <a:lnTo>
                <a:pt x="1065530"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02309" y="2265502"/>
        <a:ext cx="53276" cy="53276"/>
      </dsp:txXfrm>
    </dsp:sp>
    <dsp:sp modelId="{86C8E487-B936-4FBF-BDA5-88B682ED3075}">
      <dsp:nvSpPr>
        <dsp:cNvPr id="0" name=""/>
        <dsp:cNvSpPr/>
      </dsp:nvSpPr>
      <dsp:spPr>
        <a:xfrm>
          <a:off x="6061561" y="1440433"/>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联想记忆模型</a:t>
          </a:r>
        </a:p>
      </dsp:txBody>
      <dsp:txXfrm>
        <a:off x="6093238" y="1472110"/>
        <a:ext cx="2099713" cy="1018179"/>
      </dsp:txXfrm>
    </dsp:sp>
    <dsp:sp modelId="{56669328-AEEE-4D9E-8C1F-6B484A30D05B}">
      <dsp:nvSpPr>
        <dsp:cNvPr id="0" name=""/>
        <dsp:cNvSpPr/>
      </dsp:nvSpPr>
      <dsp:spPr>
        <a:xfrm rot="2142401">
          <a:off x="5096182" y="2889457"/>
          <a:ext cx="1065530" cy="49130"/>
        </a:xfrm>
        <a:custGeom>
          <a:avLst/>
          <a:gdLst/>
          <a:ahLst/>
          <a:cxnLst/>
          <a:rect l="0" t="0" r="0" b="0"/>
          <a:pathLst>
            <a:path>
              <a:moveTo>
                <a:pt x="0" y="24565"/>
              </a:moveTo>
              <a:lnTo>
                <a:pt x="1065530" y="24565"/>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zh-CN" altLang="en-US" sz="500" kern="1200"/>
        </a:p>
      </dsp:txBody>
      <dsp:txXfrm>
        <a:off x="5602309" y="2887384"/>
        <a:ext cx="53276" cy="53276"/>
      </dsp:txXfrm>
    </dsp:sp>
    <dsp:sp modelId="{6CF0213B-401A-404A-98F7-1DD64CFCB60B}">
      <dsp:nvSpPr>
        <dsp:cNvPr id="0" name=""/>
        <dsp:cNvSpPr/>
      </dsp:nvSpPr>
      <dsp:spPr>
        <a:xfrm>
          <a:off x="6061561" y="2684197"/>
          <a:ext cx="2163067" cy="1081533"/>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0320" tIns="20320" rIns="20320" bIns="20320" numCol="1" spcCol="1270" anchor="ctr" anchorCtr="0">
          <a:noAutofit/>
        </a:bodyPr>
        <a:lstStyle/>
        <a:p>
          <a:pPr marL="0" lvl="0" indent="0" algn="ctr" defTabSz="1422400">
            <a:lnSpc>
              <a:spcPct val="90000"/>
            </a:lnSpc>
            <a:spcBef>
              <a:spcPct val="0"/>
            </a:spcBef>
            <a:spcAft>
              <a:spcPct val="35000"/>
            </a:spcAft>
            <a:buNone/>
          </a:pPr>
          <a:r>
            <a:rPr lang="zh-CN" altLang="en-US" sz="3200" kern="1200" dirty="0"/>
            <a:t>带地址的外部记忆</a:t>
          </a:r>
        </a:p>
      </dsp:txBody>
      <dsp:txXfrm>
        <a:off x="6093238" y="2715874"/>
        <a:ext cx="2099713" cy="1018179"/>
      </dsp:txXfrm>
    </dsp:sp>
  </dsp:spTree>
</dsp:drawing>
</file>

<file path=ppt/diagrams/layout1.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9/layout/CircleArrowProcess">
  <dgm:title val=""/>
  <dgm:desc val=""/>
  <dgm:catLst>
    <dgm:cat type="process" pri="16500"/>
    <dgm:cat type="cycle" pri="16000"/>
  </dgm:catLst>
  <dgm:sampData>
    <dgm:dataModel>
      <dgm:ptLst>
        <dgm:pt modelId="0" type="doc"/>
        <dgm:pt modelId="10">
          <dgm:prSet phldr="1"/>
        </dgm:pt>
        <dgm:pt modelId="20">
          <dgm:prSet phldr="1"/>
        </dgm:pt>
        <dgm:pt modelId="30">
          <dgm:prSet phldr="1"/>
        </dgm:pt>
      </dgm:ptLst>
      <dgm:cxnLst>
        <dgm:cxn modelId="40" srcId="0" destId="10" srcOrd="0" destOrd="0"/>
        <dgm:cxn modelId="50" srcId="0" destId="20" srcOrd="1" destOrd="0"/>
        <dgm:cxn modelId="60" srcId="0" destId="30" srcOrd="2"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 modelId="30">
          <dgm:prSet phldr="1"/>
        </dgm:pt>
        <dgm:pt modelId="40">
          <dgm:prSet phldr="1"/>
        </dgm:pt>
      </dgm:ptLst>
      <dgm:cxnLst>
        <dgm:cxn modelId="50" srcId="0" destId="10" srcOrd="0" destOrd="0"/>
        <dgm:cxn modelId="60" srcId="0" destId="20" srcOrd="1" destOrd="0"/>
        <dgm:cxn modelId="70" srcId="0" destId="30" srcOrd="2" destOrd="0"/>
        <dgm:cxn modelId="80" srcId="0" destId="40" srcOrd="3" destOrd="0"/>
      </dgm:cxnLst>
      <dgm:bg/>
      <dgm:whole/>
    </dgm:dataModel>
  </dgm:clrData>
  <dgm:layoutNode name="Name0">
    <dgm:varLst>
      <dgm:chMax val="7"/>
      <dgm:chPref val="7"/>
      <dgm:dir/>
      <dgm:animLvl val="lvl"/>
    </dgm:varLst>
    <dgm:shape xmlns:r="http://schemas.openxmlformats.org/officeDocument/2006/relationships" r:blip="">
      <dgm:adjLst/>
    </dgm:shape>
    <dgm:choose name="Name1">
      <dgm:if name="Name2" func="var" arg="dir" op="equ" val="norm">
        <dgm:choose name="Name3">
          <dgm:if name="Name4"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5"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1144"/>
              <dgm:constr type="t" for="ch" forName="Accent1" refType="h" fact="0"/>
              <dgm:constr type="w" for="ch" forName="Accent1" refType="w" fact="0.5542"/>
              <dgm:constr type="h" for="ch" forName="Accent1" refType="h" fact="0.6665"/>
              <dgm:constr type="l" for="ch" forName="Parent1" refType="w" fact="0.2368"/>
              <dgm:constr type="t" for="ch" forName="Parent1" refType="h" fact="0.2413"/>
              <dgm:constr type="w" for="ch" forName="Parent1" refType="w" fact="0.3092"/>
              <dgm:constr type="h" for="ch" forName="Parent1" refType="h" fact="0.1859"/>
              <dgm:constr type="l" for="ch" forName="Parent2" refType="w" fact="0.0822"/>
              <dgm:constr type="t" for="ch" forName="Parent2" refType="h" fact="0.625"/>
              <dgm:constr type="w" for="ch" forName="Parent2" refType="w" fact="0.3092"/>
              <dgm:constr type="h" for="ch" forName="Parent2" refType="h" fact="0.1859"/>
              <dgm:constr type="l" for="ch" forName="Child1" refType="w" fact="0.6678"/>
              <dgm:constr type="t" for="ch" forName="Child1" refType="h" fact="0.1978"/>
              <dgm:constr type="w" for="ch" forName="Child1" refType="w" fact="0.3322"/>
              <dgm:constr type="h" for="ch" forName="Child1" refType="h" fact="0.265"/>
              <dgm:constr type="l" for="ch" forName="Child2" refType="w" fact="0.5164"/>
              <dgm:constr type="t" for="ch" forName="Child2" refType="h" fact="0.5855"/>
              <dgm:constr type="w" for="ch" forName="Child2" refType="w" fact="0.3322"/>
              <dgm:constr type="h" for="ch" forName="Child2" refType="h" fact="0.265"/>
              <dgm:constr type="l" for="ch" forName="Accent2" refType="w" fact="0"/>
              <dgm:constr type="t" for="ch" forName="Accent2" refType="h" fact="0.4272"/>
              <dgm:constr type="w" for="ch" forName="Accent2" refType="w" fact="0.4761"/>
              <dgm:constr type="h" for="ch" forName="Accent2" refType="h" fact="0.5728"/>
            </dgm:constrLst>
          </dgm:if>
          <dgm:if name="Name6"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1479"/>
              <dgm:constr type="t" for="ch" forName="Accent1" refType="h" fact="0"/>
              <dgm:constr type="w" for="ch" forName="Accent1" refType="w" fact="0.5325"/>
              <dgm:constr type="h" for="ch" forName="Accent1" refType="h" fact="0.4814"/>
              <dgm:constr type="l" for="ch" forName="Accent2" refType="w" fact="0"/>
              <dgm:constr type="t" for="ch" forName="Accent2" refType="h" fact="0.2766"/>
              <dgm:constr type="w" for="ch" forName="Accent2" refType="w" fact="0.5325"/>
              <dgm:constr type="h" for="ch" forName="Accent2" refType="h" fact="0.4814"/>
              <dgm:constr type="l" for="ch" forName="Parent1" refType="w" fact="0.2656"/>
              <dgm:constr type="t" for="ch" forName="Parent1" refType="h" fact="0.1738"/>
              <dgm:constr type="w" for="ch" forName="Parent1" refType="w" fact="0.2959"/>
              <dgm:constr type="h" for="ch" forName="Parent1" refType="h" fact="0.1337"/>
              <dgm:constr type="l" for="ch" forName="Accent3" refType="w" fact="0.1858"/>
              <dgm:constr type="t" for="ch" forName="Accent3" refType="h" fact="0.5863"/>
              <dgm:constr type="w" for="ch" forName="Accent3" refType="w" fact="0.4575"/>
              <dgm:constr type="h" for="ch" forName="Accent3" refType="h" fact="0.4137"/>
              <dgm:constr type="l" for="ch" forName="Parent2" refType="w" fact="0.1183"/>
              <dgm:constr type="t" for="ch" forName="Parent2" refType="h" fact="0.452"/>
              <dgm:constr type="w" for="ch" forName="Parent2" refType="w" fact="0.2959"/>
              <dgm:constr type="h" for="ch" forName="Parent2" refType="h" fact="0.1337"/>
              <dgm:constr type="l" for="ch" forName="Parent3" refType="w" fact="0.2663"/>
              <dgm:constr type="t" for="ch" forName="Parent3" refType="h" fact="0.7306"/>
              <dgm:constr type="w" for="ch" forName="Parent3" refType="w" fact="0.2959"/>
              <dgm:constr type="h" for="ch" forName="Parent3" refType="h" fact="0.1337"/>
              <dgm:constr type="l" for="ch" forName="Child2" refType="w" fact="0.5325"/>
              <dgm:constr type="t" for="ch" forName="Child2" refType="h" fact="0.4217"/>
              <dgm:constr type="w" for="ch" forName="Child2" refType="w" fact="0.3195"/>
              <dgm:constr type="h" for="ch" forName="Child2" refType="h" fact="0.1926"/>
              <dgm:constr type="l" for="ch" forName="Child1" refType="w" fact="0.6805"/>
              <dgm:constr type="t" for="ch" forName="Child1" refType="h" fact="0.1435"/>
              <dgm:constr type="w" for="ch" forName="Child1" refType="w" fact="0.3195"/>
              <dgm:constr type="h" for="ch" forName="Child1" refType="h" fact="0.1926"/>
              <dgm:constr type="l" for="ch" forName="Child3" refType="w" fact="0.6805"/>
              <dgm:constr type="t" for="ch" forName="Child3" refType="h" fact="0.6998"/>
              <dgm:constr type="w" for="ch" forName="Child3" refType="w" fact="0.3195"/>
              <dgm:constr type="h" for="ch" forName="Child3" refType="h" fact="0.1926"/>
            </dgm:constrLst>
          </dgm:if>
          <dgm:if name="Name7"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1481"/>
              <dgm:constr type="t" for="ch" forName="Accent1" refType="h" fact="0"/>
              <dgm:constr type="w" for="ch" forName="Accent1" refType="w" fact="0.5331"/>
              <dgm:constr type="h" for="ch" forName="Accent1" refType="h" fact="0.3771"/>
              <dgm:constr type="l" for="ch" forName="Accent2" refType="w" fact="0"/>
              <dgm:constr type="t" for="ch" forName="Accent2" refType="h" fact="0.2167"/>
              <dgm:constr type="w" for="ch" forName="Accent2" refType="w" fact="0.5331"/>
              <dgm:constr type="h" for="ch" forName="Accent2" refType="h" fact="0.3771"/>
              <dgm:constr type="l" for="ch" forName="Accent3" refType="w" fact="0.1481"/>
              <dgm:constr type="t" for="ch" forName="Accent3" refType="h" fact="0.4342"/>
              <dgm:constr type="w" for="ch" forName="Accent3" refType="w" fact="0.5331"/>
              <dgm:constr type="h" for="ch" forName="Accent3" refType="h" fact="0.3771"/>
              <dgm:constr type="l" for="ch" forName="Parent1" refType="w" fact="0.2658"/>
              <dgm:constr type="t" for="ch" forName="Parent1" refType="h" fact="0.1365"/>
              <dgm:constr type="w" for="ch" forName="Parent1" refType="w" fact="0.2975"/>
              <dgm:constr type="h" for="ch" forName="Parent1" refType="h" fact="0.1052"/>
              <dgm:constr type="l" for="ch" forName="Parent2" refType="w" fact="0.1171"/>
              <dgm:constr type="t" for="ch" forName="Parent2" refType="h" fact="0.3536"/>
              <dgm:constr type="w" for="ch" forName="Parent2" refType="w" fact="0.2975"/>
              <dgm:constr type="h" for="ch" forName="Parent2" refType="h" fact="0.1052"/>
              <dgm:constr type="l" for="ch" forName="Parent3" refType="w" fact="0.2658"/>
              <dgm:constr type="t" for="ch" forName="Parent3" refType="h" fact="0.5707"/>
              <dgm:constr type="w" for="ch" forName="Parent3" refType="w" fact="0.2975"/>
              <dgm:constr type="h" for="ch" forName="Parent3" refType="h" fact="0.1052"/>
              <dgm:constr type="l" for="ch" forName="Parent4" refType="w" fact="0.1171"/>
              <dgm:constr type="t" for="ch" forName="Parent4" refType="h" fact="0.7878"/>
              <dgm:constr type="w" for="ch" forName="Parent4" refType="w" fact="0.2975"/>
              <dgm:constr type="h" for="ch" forName="Parent4" refType="h" fact="0.1052"/>
              <dgm:constr type="l" for="ch" forName="Child1" refType="w" fact="0.6804"/>
              <dgm:constr type="t" for="ch" forName="Child1" refType="h" fact="0.1119"/>
              <dgm:constr type="w" for="ch" forName="Child1" refType="w" fact="0.3196"/>
              <dgm:constr type="h" for="ch" forName="Child1" refType="h" fact="0.15"/>
              <dgm:constr type="l" for="ch" forName="Child2" refType="w" fact="0.5348"/>
              <dgm:constr type="t" for="ch" forName="Child2" refType="h" fact="0.3312"/>
              <dgm:constr type="w" for="ch" forName="Child2" refType="w" fact="0.3196"/>
              <dgm:constr type="h" for="ch" forName="Child2" refType="h" fact="0.15"/>
              <dgm:constr type="l" for="ch" forName="Child3" refType="w" fact="0.6804"/>
              <dgm:constr type="t" for="ch" forName="Child3" refType="h" fact="0.5461"/>
              <dgm:constr type="w" for="ch" forName="Child3" refType="w" fact="0.3196"/>
              <dgm:constr type="h" for="ch" forName="Child3" refType="h" fact="0.15"/>
              <dgm:constr type="l" for="ch" forName="Child4" refType="w" fact="0.5348"/>
              <dgm:constr type="t" for="ch" forName="Child4" refType="h" fact="0.7632"/>
              <dgm:constr type="w" for="ch" forName="Child4" refType="w" fact="0.3196"/>
              <dgm:constr type="h" for="ch" forName="Child4" refType="h" fact="0.15"/>
              <dgm:constr type="l" for="ch" forName="Accent4" refType="w" fact="0.038"/>
              <dgm:constr type="t" for="ch" forName="Accent4" refType="h" fact="0.6759"/>
              <dgm:constr type="w" for="ch" forName="Accent4" refType="w" fact="0.458"/>
              <dgm:constr type="h" for="ch" forName="Accent4" refType="h" fact="0.3241"/>
            </dgm:constrLst>
          </dgm:if>
          <dgm:if name="Name8"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1481"/>
              <dgm:constr type="t" for="ch" forName="Accent1" refType="h" fact="0"/>
              <dgm:constr type="w" for="ch" forName="Accent1" refType="w" fact="0.5331"/>
              <dgm:constr type="h" for="ch" forName="Accent1" refType="h" fact="0.3098"/>
              <dgm:constr type="l" for="ch" forName="Accent2" refType="w" fact="0"/>
              <dgm:constr type="t" for="ch" forName="Accent2" refType="h" fact="0.178"/>
              <dgm:constr type="w" for="ch" forName="Accent2" refType="w" fact="0.5331"/>
              <dgm:constr type="h" for="ch" forName="Accent2" refType="h" fact="0.3098"/>
              <dgm:constr type="l" for="ch" forName="Accent3" refType="w" fact="0.1481"/>
              <dgm:constr type="t" for="ch" forName="Accent3" refType="h" fact="0.3568"/>
              <dgm:constr type="w" for="ch" forName="Accent3" refType="w" fact="0.5331"/>
              <dgm:constr type="h" for="ch" forName="Accent3" refType="h" fact="0.3098"/>
              <dgm:constr type="l" for="ch" forName="Accent4" refType="w" fact="0"/>
              <dgm:constr type="t" for="ch" forName="Accent4" refType="h" fact="0.5351"/>
              <dgm:constr type="w" for="ch" forName="Accent4" refType="w" fact="0.5331"/>
              <dgm:constr type="h" for="ch" forName="Accent4" refType="h" fact="0.3098"/>
              <dgm:constr type="l" for="ch" forName="Accent5" refType="w" fact="0.186"/>
              <dgm:constr type="t" for="ch" forName="Accent5" refType="h" fact="0.7337"/>
              <dgm:constr type="w" for="ch" forName="Accent5" refType="w" fact="0.458"/>
              <dgm:constr type="h" for="ch" forName="Accent5" refType="h" fact="0.2663"/>
              <dgm:constr type="l" for="ch" forName="Parent1" refType="w" fact="0.2658"/>
              <dgm:constr type="t" for="ch" forName="Parent1" refType="h" fact="0.1122"/>
              <dgm:constr type="w" for="ch" forName="Parent1" refType="w" fact="0.2975"/>
              <dgm:constr type="h" for="ch" forName="Parent1" refType="h" fact="0.0864"/>
              <dgm:constr type="l" for="ch" forName="Parent2" refType="w" fact="0.1171"/>
              <dgm:constr type="t" for="ch" forName="Parent2" refType="h" fact="0.2906"/>
              <dgm:constr type="w" for="ch" forName="Parent2" refType="w" fact="0.2975"/>
              <dgm:constr type="h" for="ch" forName="Parent2" refType="h" fact="0.0864"/>
              <dgm:constr type="l" for="ch" forName="Parent3" refType="w" fact="0.2658"/>
              <dgm:constr type="t" for="ch" forName="Parent3" refType="h" fact="0.4689"/>
              <dgm:constr type="w" for="ch" forName="Parent3" refType="w" fact="0.2975"/>
              <dgm:constr type="h" for="ch" forName="Parent3" refType="h" fact="0.0864"/>
              <dgm:constr type="l" for="ch" forName="Parent4" refType="w" fact="0.1171"/>
              <dgm:constr type="t" for="ch" forName="Parent4" refType="h" fact="0.6473"/>
              <dgm:constr type="w" for="ch" forName="Parent4" refType="w" fact="0.2975"/>
              <dgm:constr type="h" for="ch" forName="Parent4" refType="h" fact="0.0864"/>
              <dgm:constr type="l" for="ch" forName="Parent5" refType="w" fact="0.2658"/>
              <dgm:constr type="t" for="ch" forName="Parent5" refType="h" fact="0.8257"/>
              <dgm:constr type="w" for="ch" forName="Parent5" refType="w" fact="0.2975"/>
              <dgm:constr type="h" for="ch" forName="Parent5" refType="h" fact="0.0864"/>
              <dgm:constr type="l" for="ch" forName="Child1" refType="w" fact="0.6804"/>
              <dgm:constr type="t" for="ch" forName="Child1" refType="h" fact="0.0919"/>
              <dgm:constr type="w" for="ch" forName="Child1" refType="w" fact="0.3196"/>
              <dgm:constr type="h" for="ch" forName="Child1" refType="h" fact="0.1232"/>
              <dgm:constr type="l" for="ch" forName="Child2" refType="w" fact="0.5348"/>
              <dgm:constr type="t" for="ch" forName="Child2" refType="h" fact="0.2722"/>
              <dgm:constr type="w" for="ch" forName="Child2" refType="w" fact="0.3196"/>
              <dgm:constr type="h" for="ch" forName="Child2" refType="h" fact="0.1232"/>
              <dgm:constr type="l" for="ch" forName="Child3" refType="w" fact="0.6804"/>
              <dgm:constr type="t" for="ch" forName="Child3" refType="h" fact="0.4487"/>
              <dgm:constr type="w" for="ch" forName="Child3" refType="w" fact="0.3196"/>
              <dgm:constr type="h" for="ch" forName="Child3" refType="h" fact="0.1232"/>
              <dgm:constr type="l" for="ch" forName="Child4" refType="w" fact="0.5348"/>
              <dgm:constr type="t" for="ch" forName="Child4" refType="h" fact="0.6271"/>
              <dgm:constr type="w" for="ch" forName="Child4" refType="w" fact="0.3196"/>
              <dgm:constr type="h" for="ch" forName="Child4" refType="h" fact="0.1232"/>
              <dgm:constr type="l" for="ch" forName="Child5" refType="w" fact="0.6804"/>
              <dgm:constr type="t" for="ch" forName="Child5" refType="h" fact="0.8073"/>
              <dgm:constr type="w" for="ch" forName="Child5" refType="w" fact="0.3196"/>
              <dgm:constr type="h" for="ch" forName="Child5" refType="h" fact="0.1232"/>
            </dgm:constrLst>
          </dgm:if>
          <dgm:if name="Name9"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1481"/>
              <dgm:constr type="t" for="ch" forName="Accent1" refType="h" fact="0"/>
              <dgm:constr type="w" for="ch" forName="Accent1" refType="w" fact="0.5331"/>
              <dgm:constr type="h" for="ch" forName="Accent1" refType="h" fact="0.2629"/>
              <dgm:constr type="l" for="ch" forName="Accent2" refType="w" fact="0"/>
              <dgm:constr type="t" for="ch" forName="Accent2" refType="h" fact="0.1511"/>
              <dgm:constr type="w" for="ch" forName="Accent2" refType="w" fact="0.5331"/>
              <dgm:constr type="h" for="ch" forName="Accent2" refType="h" fact="0.2629"/>
              <dgm:constr type="l" for="ch" forName="Accent3" refType="w" fact="0.1481"/>
              <dgm:constr type="t" for="ch" forName="Accent3" refType="h" fact="0.3027"/>
              <dgm:constr type="w" for="ch" forName="Accent3" refType="w" fact="0.5331"/>
              <dgm:constr type="h" for="ch" forName="Accent3" refType="h" fact="0.2629"/>
              <dgm:constr type="l" for="ch" forName="Accent4" refType="w" fact="0"/>
              <dgm:constr type="t" for="ch" forName="Accent4" refType="h" fact="0.4541"/>
              <dgm:constr type="w" for="ch" forName="Accent4" refType="w" fact="0.5331"/>
              <dgm:constr type="h" for="ch" forName="Accent4" refType="h" fact="0.2629"/>
              <dgm:constr type="l" for="ch" forName="Parent1" refType="w" fact="0.2658"/>
              <dgm:constr type="t" for="ch" forName="Parent1" refType="h" fact="0.0952"/>
              <dgm:constr type="w" for="ch" forName="Parent1" refType="w" fact="0.2975"/>
              <dgm:constr type="h" for="ch" forName="Parent1" refType="h" fact="0.0733"/>
              <dgm:constr type="l" for="ch" forName="Parent2" refType="w" fact="0.1171"/>
              <dgm:constr type="t" for="ch" forName="Parent2" refType="h" fact="0.2466"/>
              <dgm:constr type="w" for="ch" forName="Parent2" refType="w" fact="0.2975"/>
              <dgm:constr type="h" for="ch" forName="Parent2" refType="h" fact="0.0733"/>
              <dgm:constr type="l" for="ch" forName="Parent3" refType="w" fact="0.2658"/>
              <dgm:constr type="t" for="ch" forName="Parent3" refType="h" fact="0.3979"/>
              <dgm:constr type="w" for="ch" forName="Parent3" refType="w" fact="0.2975"/>
              <dgm:constr type="h" for="ch" forName="Parent3" refType="h" fact="0.0733"/>
              <dgm:constr type="l" for="ch" forName="Parent4" refType="w" fact="0.1171"/>
              <dgm:constr type="t" for="ch" forName="Parent4" refType="h" fact="0.5493"/>
              <dgm:constr type="w" for="ch" forName="Parent4" refType="w" fact="0.2975"/>
              <dgm:constr type="h" for="ch" forName="Parent4" refType="h" fact="0.0733"/>
              <dgm:constr type="l" for="ch" forName="Child1" refType="w" fact="0.6804"/>
              <dgm:constr type="t" for="ch" forName="Child1" refType="h" fact="0.078"/>
              <dgm:constr type="w" for="ch" forName="Child1" refType="w" fact="0.3196"/>
              <dgm:constr type="h" for="ch" forName="Child1" refType="h" fact="0.1046"/>
              <dgm:constr type="l" for="ch" forName="Child2" refType="w" fact="0.5348"/>
              <dgm:constr type="t" for="ch" forName="Child2" refType="h" fact="0.231"/>
              <dgm:constr type="w" for="ch" forName="Child2" refType="w" fact="0.3196"/>
              <dgm:constr type="h" for="ch" forName="Child2" refType="h" fact="0.1046"/>
              <dgm:constr type="l" for="ch" forName="Child3" refType="w" fact="0.6804"/>
              <dgm:constr type="t" for="ch" forName="Child3" refType="h" fact="0.3808"/>
              <dgm:constr type="w" for="ch" forName="Child3" refType="w" fact="0.3196"/>
              <dgm:constr type="h" for="ch" forName="Child3" refType="h" fact="0.1046"/>
              <dgm:constr type="l" for="ch" forName="Child4" refType="w" fact="0.5348"/>
              <dgm:constr type="t" for="ch" forName="Child4" refType="h" fact="0.5322"/>
              <dgm:constr type="w" for="ch" forName="Child4" refType="w" fact="0.3196"/>
              <dgm:constr type="h" for="ch" forName="Child4" refType="h" fact="0.1046"/>
              <dgm:constr type="l" for="ch" forName="Accent5" refType="w" fact="0.1481"/>
              <dgm:constr type="t" for="ch" forName="Accent5" refType="h" fact="0.6053"/>
              <dgm:constr type="w" for="ch" forName="Accent5" refType="w" fact="0.5331"/>
              <dgm:constr type="h" for="ch" forName="Accent5" refType="h" fact="0.2629"/>
              <dgm:constr type="l" for="ch" forName="Accent6" refType="w" fact="0.038"/>
              <dgm:constr type="t" for="ch" forName="Accent6" refType="h" fact="0.774"/>
              <dgm:constr type="w" for="ch" forName="Accent6" refType="w" fact="0.458"/>
              <dgm:constr type="h" for="ch" forName="Accent6" refType="h" fact="0.226"/>
              <dgm:constr type="l" for="ch" forName="Parent5" refType="w" fact="0.2658"/>
              <dgm:constr type="t" for="ch" forName="Parent5" refType="h" fact="0.7005"/>
              <dgm:constr type="w" for="ch" forName="Parent5" refType="w" fact="0.2975"/>
              <dgm:constr type="h" for="ch" forName="Parent5" refType="h" fact="0.0733"/>
              <dgm:constr type="l" for="ch" forName="Parent6" refType="w" fact="0.1171"/>
              <dgm:constr type="t" for="ch" forName="Parent6" refType="h" fact="0.8519"/>
              <dgm:constr type="w" for="ch" forName="Parent6" refType="w" fact="0.2975"/>
              <dgm:constr type="h" for="ch" forName="Parent6" refType="h" fact="0.0733"/>
              <dgm:constr type="l" for="ch" forName="Child5" refType="w" fact="0.6804"/>
              <dgm:constr type="t" for="ch" forName="Child5" refType="h" fact="0.6833"/>
              <dgm:constr type="w" for="ch" forName="Child5" refType="w" fact="0.3196"/>
              <dgm:constr type="h" for="ch" forName="Child5" refType="h" fact="0.1046"/>
              <dgm:constr type="l" for="ch" forName="Child6" refType="w" fact="0.5348"/>
              <dgm:constr type="t" for="ch" forName="Child6" refType="h" fact="0.8347"/>
              <dgm:constr type="w" for="ch" forName="Child6" refType="w" fact="0.3196"/>
              <dgm:constr type="h" for="ch" forName="Child6" refType="h" fact="0.1046"/>
            </dgm:constrLst>
          </dgm:if>
          <dgm:else name="Name10">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1481"/>
              <dgm:constr type="t" for="ch" forName="Accent1" refType="h" fact="0"/>
              <dgm:constr type="w" for="ch" forName="Accent1" refType="w" fact="0.5331"/>
              <dgm:constr type="h" for="ch" forName="Accent1" refType="h" fact="0.2284"/>
              <dgm:constr type="l" for="ch" forName="Accent2" refType="w" fact="0"/>
              <dgm:constr type="t" for="ch" forName="Accent2" refType="h" fact="0.1312"/>
              <dgm:constr type="w" for="ch" forName="Accent2" refType="w" fact="0.5331"/>
              <dgm:constr type="h" for="ch" forName="Accent2" refType="h" fact="0.2284"/>
              <dgm:constr type="l" for="ch" forName="Accent3" refType="w" fact="0.1481"/>
              <dgm:constr type="t" for="ch" forName="Accent3" refType="h" fact="0.263"/>
              <dgm:constr type="w" for="ch" forName="Accent3" refType="w" fact="0.5331"/>
              <dgm:constr type="h" for="ch" forName="Accent3" refType="h" fact="0.2284"/>
              <dgm:constr type="l" for="ch" forName="Accent4" refType="w" fact="0"/>
              <dgm:constr type="t" for="ch" forName="Accent4" refType="h" fact="0.3945"/>
              <dgm:constr type="w" for="ch" forName="Accent4" refType="w" fact="0.5331"/>
              <dgm:constr type="h" for="ch" forName="Accent4" refType="h" fact="0.2284"/>
              <dgm:constr type="l" for="ch" forName="Parent1" refType="w" fact="0.2658"/>
              <dgm:constr type="t" for="ch" forName="Parent1" refType="h" fact="0.0827"/>
              <dgm:constr type="w" for="ch" forName="Parent1" refType="w" fact="0.2975"/>
              <dgm:constr type="h" for="ch" forName="Parent1" refType="h" fact="0.0637"/>
              <dgm:constr type="l" for="ch" forName="Parent2" refType="w" fact="0.1171"/>
              <dgm:constr type="t" for="ch" forName="Parent2" refType="h" fact="0.2142"/>
              <dgm:constr type="w" for="ch" forName="Parent2" refType="w" fact="0.2975"/>
              <dgm:constr type="h" for="ch" forName="Parent2" refType="h" fact="0.0637"/>
              <dgm:constr type="l" for="ch" forName="Parent3" refType="w" fact="0.2658"/>
              <dgm:constr type="t" for="ch" forName="Parent3" refType="h" fact="0.3457"/>
              <dgm:constr type="w" for="ch" forName="Parent3" refType="w" fact="0.2975"/>
              <dgm:constr type="h" for="ch" forName="Parent3" refType="h" fact="0.0637"/>
              <dgm:constr type="l" for="ch" forName="Parent4" refType="w" fact="0.1171"/>
              <dgm:constr type="t" for="ch" forName="Parent4" refType="h" fact="0.4772"/>
              <dgm:constr type="w" for="ch" forName="Parent4" refType="w" fact="0.2975"/>
              <dgm:constr type="h" for="ch" forName="Parent4" refType="h" fact="0.0637"/>
              <dgm:constr type="l" for="ch" forName="Child1" refType="w" fact="0.6804"/>
              <dgm:constr type="t" for="ch" forName="Child1" refType="h" fact="0.0678"/>
              <dgm:constr type="w" for="ch" forName="Child1" refType="w" fact="0.3196"/>
              <dgm:constr type="h" for="ch" forName="Child1" refType="h" fact="0.0908"/>
              <dgm:constr type="l" for="ch" forName="Child2" refType="w" fact="0.5348"/>
              <dgm:constr type="t" for="ch" forName="Child2" refType="h" fact="0.2006"/>
              <dgm:constr type="w" for="ch" forName="Child2" refType="w" fact="0.3196"/>
              <dgm:constr type="h" for="ch" forName="Child2" refType="h" fact="0.0908"/>
              <dgm:constr type="l" for="ch" forName="Child3" refType="w" fact="0.6804"/>
              <dgm:constr type="t" for="ch" forName="Child3" refType="h" fact="0.3308"/>
              <dgm:constr type="w" for="ch" forName="Child3" refType="w" fact="0.3196"/>
              <dgm:constr type="h" for="ch" forName="Child3" refType="h" fact="0.0908"/>
              <dgm:constr type="l" for="ch" forName="Child4" refType="w" fact="0.5348"/>
              <dgm:constr type="t" for="ch" forName="Child4" refType="h" fact="0.4623"/>
              <dgm:constr type="w" for="ch" forName="Child4" refType="w" fact="0.3196"/>
              <dgm:constr type="h" for="ch" forName="Child4" refType="h" fact="0.0908"/>
              <dgm:constr type="l" for="ch" forName="Accent5" refType="w" fact="0.1481"/>
              <dgm:constr type="t" for="ch" forName="Accent5" refType="h" fact="0.5258"/>
              <dgm:constr type="w" for="ch" forName="Accent5" refType="w" fact="0.5331"/>
              <dgm:constr type="h" for="ch" forName="Accent5" refType="h" fact="0.2284"/>
              <dgm:constr type="l" for="ch" forName="Accent6" refType="w" fact="0"/>
              <dgm:constr type="t" for="ch" forName="Accent6" refType="h" fact="0.6573"/>
              <dgm:constr type="w" for="ch" forName="Accent6" refType="w" fact="0.5331"/>
              <dgm:constr type="h" for="ch" forName="Accent6" refType="h" fact="0.2284"/>
              <dgm:constr type="l" for="ch" forName="Accent7" refType="w" fact="0.186"/>
              <dgm:constr type="t" for="ch" forName="Accent7" refType="h" fact="0.8037"/>
              <dgm:constr type="w" for="ch" forName="Accent7" refType="w" fact="0.458"/>
              <dgm:constr type="h" for="ch" forName="Accent7" refType="h" fact="0.1963"/>
              <dgm:constr type="l" for="ch" forName="Parent5" refType="w" fact="0.2658"/>
              <dgm:constr type="t" for="ch" forName="Parent5" refType="h" fact="0.6085"/>
              <dgm:constr type="w" for="ch" forName="Parent5" refType="w" fact="0.2975"/>
              <dgm:constr type="h" for="ch" forName="Parent5" refType="h" fact="0.0637"/>
              <dgm:constr type="l" for="ch" forName="Parent6" refType="w" fact="0.1171"/>
              <dgm:constr type="t" for="ch" forName="Parent6" refType="h" fact="0.74"/>
              <dgm:constr type="w" for="ch" forName="Parent6" refType="w" fact="0.2975"/>
              <dgm:constr type="h" for="ch" forName="Parent6" refType="h" fact="0.0637"/>
              <dgm:constr type="l" for="ch" forName="Parent7" refType="w" fact="0.2658"/>
              <dgm:constr type="t" for="ch" forName="Parent7" refType="h" fact="0.8715"/>
              <dgm:constr type="w" for="ch" forName="Parent7" refType="w" fact="0.2975"/>
              <dgm:constr type="h" for="ch" forName="Parent7" refType="h" fact="0.0637"/>
              <dgm:constr type="l" for="ch" forName="Child5" refType="w" fact="0.6804"/>
              <dgm:constr type="t" for="ch" forName="Child5" refType="h" fact="0.5936"/>
              <dgm:constr type="w" for="ch" forName="Child5" refType="w" fact="0.3196"/>
              <dgm:constr type="h" for="ch" forName="Child5" refType="h" fact="0.0908"/>
              <dgm:constr type="l" for="ch" forName="Child6" refType="w" fact="0.5348"/>
              <dgm:constr type="t" for="ch" forName="Child6" refType="h" fact="0.7251"/>
              <dgm:constr type="w" for="ch" forName="Child6" refType="w" fact="0.3196"/>
              <dgm:constr type="h" for="ch" forName="Child6" refType="h" fact="0.0908"/>
              <dgm:constr type="l" for="ch" forName="Child7" refType="w" fact="0.6804"/>
              <dgm:constr type="t" for="ch" forName="Child7" refType="h" fact="0.8579"/>
              <dgm:constr type="w" for="ch" forName="Child7" refType="w" fact="0.3196"/>
              <dgm:constr type="h" for="ch" forName="Child7" refType="h" fact="0.0908"/>
            </dgm:constrLst>
          </dgm:else>
        </dgm:choose>
      </dgm:if>
      <dgm:else name="Name11">
        <dgm:choose name="Name12">
          <dgm:if name="Name13" axis="ch" ptType="node" func="cnt" op="equ" val="1">
            <dgm:alg type="composite">
              <dgm:param type="ar" val="1.5999"/>
            </dgm:alg>
            <dgm:constrLst>
              <dgm:constr type="primFontSz" for="des" forName="Child1" val="65"/>
              <dgm:constr type="primFontSz" for="des" forName="Parent1" val="65"/>
              <dgm:constr type="primFontSz" for="des" forName="Child1" refType="primFontSz" refFor="des" refForName="Parent1" op="lte"/>
              <dgm:constr type="l" for="ch" forName="Child1" refType="w" fact="0.625"/>
              <dgm:constr type="t" for="ch" forName="Child1" refType="h" fact="0.2981"/>
              <dgm:constr type="w" for="ch" forName="Child1" refType="w" fact="0.375"/>
              <dgm:constr type="h" for="ch" forName="Child1" refType="h" fact="0.4001"/>
              <dgm:constr type="l" for="ch" forName="Accent1" refType="w" fact="0"/>
              <dgm:constr type="t" for="ch" forName="Accent1" refType="h" fact="0"/>
              <dgm:constr type="w" for="ch" forName="Accent1" refType="w" fact="0.6249"/>
              <dgm:constr type="h" for="ch" forName="Accent1" refType="h"/>
              <dgm:constr type="l" for="ch" forName="Parent1" refType="w" fact="0.138"/>
              <dgm:constr type="t" for="ch" forName="Parent1" refType="h" fact="0.362"/>
              <dgm:constr type="w" for="ch" forName="Parent1" refType="w" fact="0.3487"/>
              <dgm:constr type="h" for="ch" forName="Parent1" refType="h" fact="0.2789"/>
            </dgm:constrLst>
          </dgm:if>
          <dgm:if name="Name14" axis="ch" ptType="node" func="cnt" op="equ" val="2">
            <dgm:alg type="composite">
              <dgm:param type="ar" val="1.2026"/>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Parent2" refType="primFontSz" refFor="des" refForName="Parent1" op="equ"/>
              <dgm:constr type="primFontSz" for="des" forName="Child2" refType="primFontSz" refFor="des" refForName="Child1" op="equ"/>
              <dgm:constr type="l" for="ch" forName="Accent1" refType="w" fact="-0.0407"/>
              <dgm:constr type="t" for="ch" forName="Accent1" refType="h" fact="0"/>
              <dgm:constr type="w" for="ch" forName="Accent1" refType="w" fact="0.5542"/>
              <dgm:constr type="h" for="ch" forName="Accent1" refType="h" fact="0.6665"/>
              <dgm:constr type="l" for="ch" forName="Accent2" refType="w" fact="0.1533"/>
              <dgm:constr type="t" for="ch" forName="Accent2" refType="h" fact="0.4272"/>
              <dgm:constr type="w" for="ch" forName="Accent2" refType="w" fact="0.4761"/>
              <dgm:constr type="h" for="ch" forName="Accent2" refType="h" fact="0.5728"/>
              <dgm:constr type="l" for="ch" forName="Parent1" refType="w" fact="0.0822"/>
              <dgm:constr type="t" for="ch" forName="Parent1" refType="h" fact="0.2413"/>
              <dgm:constr type="w" for="ch" forName="Parent1" refType="w" fact="0.3092"/>
              <dgm:constr type="h" for="ch" forName="Parent1" refType="h" fact="0.1859"/>
              <dgm:constr type="l" for="ch" forName="Parent2" refType="w" fact="0.2368"/>
              <dgm:constr type="t" for="ch" forName="Parent2" refType="h" fact="0.625"/>
              <dgm:constr type="w" for="ch" forName="Parent2" refType="w" fact="0.3092"/>
              <dgm:constr type="h" for="ch" forName="Parent2" refType="h" fact="0.1859"/>
              <dgm:constr type="l" for="ch" forName="Child1" refType="w" fact="0.5164"/>
              <dgm:constr type="t" for="ch" forName="Child1" refType="h" fact="0.1978"/>
              <dgm:constr type="w" for="ch" forName="Child1" refType="w" fact="0.3322"/>
              <dgm:constr type="h" for="ch" forName="Child1" refType="h" fact="0.265"/>
              <dgm:constr type="l" for="ch" forName="Child2" refType="w" fact="0.6678"/>
              <dgm:constr type="t" for="ch" forName="Child2" refType="h" fact="0.5855"/>
              <dgm:constr type="w" for="ch" forName="Child2" refType="w" fact="0.3322"/>
              <dgm:constr type="h" for="ch" forName="Child2" refType="h" fact="0.265"/>
            </dgm:constrLst>
          </dgm:if>
          <dgm:if name="Name15" axis="ch" ptType="node" func="cnt" op="equ" val="3">
            <dgm:alg type="composite">
              <dgm:param type="ar" val="0.9039"/>
            </dgm:alg>
            <dgm:shape xmlns:r="http://schemas.openxmlformats.org/officeDocument/2006/relationships" r:blip="">
              <dgm:adjLst/>
            </dgm:shape>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Parent2" refType="primFontSz" refFor="des" refForName="Parent1" op="equ"/>
              <dgm:constr type="primFontSz" for="des" forName="Parent3" refType="primFontSz" refFor="des" refForName="Parent1" op="equ"/>
              <dgm:constr type="primFontSz" for="des" forName="Child2" refType="primFontSz" refFor="des" refForName="Child1" op="equ"/>
              <dgm:constr type="primFontSz" for="des" forName="Child3" refType="primFontSz" refFor="des" refForName="Child1" op="equ"/>
              <dgm:constr type="l" for="ch" forName="Accent1" refType="w" fact="0"/>
              <dgm:constr type="t" for="ch" forName="Accent1" refType="h" fact="0"/>
              <dgm:constr type="w" for="ch" forName="Accent1" refType="w" fact="0.5325"/>
              <dgm:constr type="h" for="ch" forName="Accent1" refType="h" fact="0.4814"/>
              <dgm:constr type="l" for="ch" forName="Accent2" refType="w" fact="0.1479"/>
              <dgm:constr type="t" for="ch" forName="Accent2" refType="h" fact="0.2766"/>
              <dgm:constr type="w" for="ch" forName="Accent2" refType="w" fact="0.5325"/>
              <dgm:constr type="h" for="ch" forName="Accent2" refType="h" fact="0.4814"/>
              <dgm:constr type="l" for="ch" forName="Accent3" refType="w" fact="0.0378"/>
              <dgm:constr type="t" for="ch" forName="Accent3" refType="h" fact="0.5863"/>
              <dgm:constr type="w" for="ch" forName="Accent3" refType="w" fact="0.4575"/>
              <dgm:constr type="h" for="ch" forName="Accent3" refType="h" fact="0.4137"/>
              <dgm:constr type="l" for="ch" forName="Parent1" refType="w" fact="0.1183"/>
              <dgm:constr type="t" for="ch" forName="Parent1" refType="h" fact="0.1738"/>
              <dgm:constr type="w" for="ch" forName="Parent1" refType="w" fact="0.2959"/>
              <dgm:constr type="h" for="ch" forName="Parent1" refType="h" fact="0.1337"/>
              <dgm:constr type="l" for="ch" forName="Parent2" refType="w" fact="0.2656"/>
              <dgm:constr type="t" for="ch" forName="Parent2" refType="h" fact="0.452"/>
              <dgm:constr type="w" for="ch" forName="Parent2" refType="w" fact="0.2959"/>
              <dgm:constr type="h" for="ch" forName="Parent2" refType="h" fact="0.1337"/>
              <dgm:constr type="l" for="ch" forName="Parent3" refType="w" fact="0.1183"/>
              <dgm:constr type="t" for="ch" forName="Parent3" refType="h" fact="0.7306"/>
              <dgm:constr type="w" for="ch" forName="Parent3" refType="w" fact="0.2959"/>
              <dgm:constr type="h" for="ch" forName="Parent3" refType="h" fact="0.1337"/>
              <dgm:constr type="l" for="ch" forName="Child1" refType="w" fact="0.5325"/>
              <dgm:constr type="t" for="ch" forName="Child1" refType="h" fact="0.1435"/>
              <dgm:constr type="w" for="ch" forName="Child1" refType="w" fact="0.3195"/>
              <dgm:constr type="h" for="ch" forName="Child1" refType="h" fact="0.1926"/>
              <dgm:constr type="l" for="ch" forName="Child2" refType="w" fact="0.6805"/>
              <dgm:constr type="t" for="ch" forName="Child2" refType="h" fact="0.4217"/>
              <dgm:constr type="w" for="ch" forName="Child2" refType="w" fact="0.3195"/>
              <dgm:constr type="h" for="ch" forName="Child2" refType="h" fact="0.1926"/>
              <dgm:constr type="l" for="ch" forName="Child3" refType="w" fact="0.5325"/>
              <dgm:constr type="t" for="ch" forName="Child3" refType="h" fact="0.6998"/>
              <dgm:constr type="w" for="ch" forName="Child3" refType="w" fact="0.3195"/>
              <dgm:constr type="h" for="ch" forName="Child3" refType="h" fact="0.1926"/>
            </dgm:constrLst>
          </dgm:if>
          <dgm:if name="Name16" axis="ch" ptType="node" func="cnt" op="equ" val="4">
            <dgm:alg type="composite">
              <dgm:param type="ar" val="0.7073"/>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l" for="ch" forName="Accent1" refType="w" fact="0"/>
              <dgm:constr type="t" for="ch" forName="Accent1" refType="h" fact="0"/>
              <dgm:constr type="w" for="ch" forName="Accent1" refType="w" fact="0.5331"/>
              <dgm:constr type="h" for="ch" forName="Accent1" refType="h" fact="0.3771"/>
              <dgm:constr type="l" for="ch" forName="Accent2" refType="w" fact="0.1481"/>
              <dgm:constr type="t" for="ch" forName="Accent2" refType="h" fact="0.2167"/>
              <dgm:constr type="w" for="ch" forName="Accent2" refType="w" fact="0.5331"/>
              <dgm:constr type="h" for="ch" forName="Accent2" refType="h" fact="0.3771"/>
              <dgm:constr type="l" for="ch" forName="Accent3" refType="w" fact="0"/>
              <dgm:constr type="t" for="ch" forName="Accent3" refType="h" fact="0.4342"/>
              <dgm:constr type="w" for="ch" forName="Accent3" refType="w" fact="0.5331"/>
              <dgm:constr type="h" for="ch" forName="Accent3" refType="h" fact="0.3771"/>
              <dgm:constr type="l" for="ch" forName="Accent4" refType="w" fact="0.186"/>
              <dgm:constr type="t" for="ch" forName="Accent4" refType="h" fact="0.6759"/>
              <dgm:constr type="w" for="ch" forName="Accent4" refType="w" fact="0.458"/>
              <dgm:constr type="h" for="ch" forName="Accent4" refType="h" fact="0.3241"/>
              <dgm:constr type="l" for="ch" forName="Parent1" refType="w" fact="0.1171"/>
              <dgm:constr type="t" for="ch" forName="Parent1" refType="h" fact="0.1365"/>
              <dgm:constr type="w" for="ch" forName="Parent1" refType="w" fact="0.2975"/>
              <dgm:constr type="h" for="ch" forName="Parent1" refType="h" fact="0.1052"/>
              <dgm:constr type="l" for="ch" forName="Parent2" refType="w" fact="0.2658"/>
              <dgm:constr type="t" for="ch" forName="Parent2" refType="h" fact="0.3536"/>
              <dgm:constr type="w" for="ch" forName="Parent2" refType="w" fact="0.2975"/>
              <dgm:constr type="h" for="ch" forName="Parent2" refType="h" fact="0.1052"/>
              <dgm:constr type="l" for="ch" forName="Parent3" refType="w" fact="0.1171"/>
              <dgm:constr type="t" for="ch" forName="Parent3" refType="h" fact="0.5707"/>
              <dgm:constr type="w" for="ch" forName="Parent3" refType="w" fact="0.2975"/>
              <dgm:constr type="h" for="ch" forName="Parent3" refType="h" fact="0.1052"/>
              <dgm:constr type="l" for="ch" forName="Parent4" refType="w" fact="0.2658"/>
              <dgm:constr type="t" for="ch" forName="Parent4" refType="h" fact="0.7878"/>
              <dgm:constr type="w" for="ch" forName="Parent4" refType="w" fact="0.2975"/>
              <dgm:constr type="h" for="ch" forName="Parent4" refType="h" fact="0.1052"/>
              <dgm:constr type="l" for="ch" forName="Child1" refType="w" fact="0.5348"/>
              <dgm:constr type="t" for="ch" forName="Child1" refType="h" fact="0.1119"/>
              <dgm:constr type="w" for="ch" forName="Child1" refType="w" fact="0.3196"/>
              <dgm:constr type="h" for="ch" forName="Child1" refType="h" fact="0.15"/>
              <dgm:constr type="l" for="ch" forName="Child2" refType="w" fact="0.6804"/>
              <dgm:constr type="t" for="ch" forName="Child2" refType="h" fact="0.3312"/>
              <dgm:constr type="w" for="ch" forName="Child2" refType="w" fact="0.3196"/>
              <dgm:constr type="h" for="ch" forName="Child2" refType="h" fact="0.15"/>
              <dgm:constr type="l" for="ch" forName="Child3" refType="w" fact="0.5348"/>
              <dgm:constr type="t" for="ch" forName="Child3" refType="h" fact="0.5461"/>
              <dgm:constr type="w" for="ch" forName="Child3" refType="w" fact="0.3196"/>
              <dgm:constr type="h" for="ch" forName="Child3" refType="h" fact="0.15"/>
              <dgm:constr type="l" for="ch" forName="Child4" refType="w" fact="0.6804"/>
              <dgm:constr type="t" for="ch" forName="Child4" refType="h" fact="0.7632"/>
              <dgm:constr type="w" for="ch" forName="Child4" refType="w" fact="0.3196"/>
              <dgm:constr type="h" for="ch" forName="Child4" refType="h" fact="0.15"/>
            </dgm:constrLst>
          </dgm:if>
          <dgm:if name="Name17" axis="ch" ptType="node" func="cnt" op="equ" val="5">
            <dgm:alg type="composite">
              <dgm:param type="ar" val="0.581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l" for="ch" forName="Accent1" refType="w" fact="0"/>
              <dgm:constr type="t" for="ch" forName="Accent1" refType="h" fact="0"/>
              <dgm:constr type="w" for="ch" forName="Accent1" refType="w" fact="0.5331"/>
              <dgm:constr type="h" for="ch" forName="Accent1" refType="h" fact="0.3098"/>
              <dgm:constr type="l" for="ch" forName="Accent2" refType="w" fact="0.1481"/>
              <dgm:constr type="t" for="ch" forName="Accent2" refType="h" fact="0.178"/>
              <dgm:constr type="w" for="ch" forName="Accent2" refType="w" fact="0.5331"/>
              <dgm:constr type="h" for="ch" forName="Accent2" refType="h" fact="0.3098"/>
              <dgm:constr type="l" for="ch" forName="Accent3" refType="w" fact="0"/>
              <dgm:constr type="t" for="ch" forName="Accent3" refType="h" fact="0.3568"/>
              <dgm:constr type="w" for="ch" forName="Accent3" refType="w" fact="0.5331"/>
              <dgm:constr type="h" for="ch" forName="Accent3" refType="h" fact="0.3098"/>
              <dgm:constr type="l" for="ch" forName="Accent4" refType="w" fact="0.1481"/>
              <dgm:constr type="t" for="ch" forName="Accent4" refType="h" fact="0.5351"/>
              <dgm:constr type="w" for="ch" forName="Accent4" refType="w" fact="0.5331"/>
              <dgm:constr type="h" for="ch" forName="Accent4" refType="h" fact="0.3098"/>
              <dgm:constr type="l" for="ch" forName="Accent5" refType="w" fact="0.0378"/>
              <dgm:constr type="t" for="ch" forName="Accent5" refType="h" fact="0.7337"/>
              <dgm:constr type="w" for="ch" forName="Accent5" refType="w" fact="0.458"/>
              <dgm:constr type="h" for="ch" forName="Accent5" refType="h" fact="0.2663"/>
              <dgm:constr type="l" for="ch" forName="Parent1" refType="w" fact="0.1171"/>
              <dgm:constr type="t" for="ch" forName="Parent1" refType="h" fact="0.1122"/>
              <dgm:constr type="w" for="ch" forName="Parent1" refType="w" fact="0.2975"/>
              <dgm:constr type="h" for="ch" forName="Parent1" refType="h" fact="0.0864"/>
              <dgm:constr type="l" for="ch" forName="Parent2" refType="w" fact="0.2658"/>
              <dgm:constr type="t" for="ch" forName="Parent2" refType="h" fact="0.2906"/>
              <dgm:constr type="w" for="ch" forName="Parent2" refType="w" fact="0.2975"/>
              <dgm:constr type="h" for="ch" forName="Parent2" refType="h" fact="0.0864"/>
              <dgm:constr type="l" for="ch" forName="Parent3" refType="w" fact="0.1171"/>
              <dgm:constr type="t" for="ch" forName="Parent3" refType="h" fact="0.4689"/>
              <dgm:constr type="w" for="ch" forName="Parent3" refType="w" fact="0.2975"/>
              <dgm:constr type="h" for="ch" forName="Parent3" refType="h" fact="0.0864"/>
              <dgm:constr type="l" for="ch" forName="Parent4" refType="w" fact="0.2658"/>
              <dgm:constr type="t" for="ch" forName="Parent4" refType="h" fact="0.6473"/>
              <dgm:constr type="w" for="ch" forName="Parent4" refType="w" fact="0.2975"/>
              <dgm:constr type="h" for="ch" forName="Parent4" refType="h" fact="0.0864"/>
              <dgm:constr type="l" for="ch" forName="Parent5" refType="w" fact="0.1171"/>
              <dgm:constr type="t" for="ch" forName="Parent5" refType="h" fact="0.8257"/>
              <dgm:constr type="w" for="ch" forName="Parent5" refType="w" fact="0.2975"/>
              <dgm:constr type="h" for="ch" forName="Parent5" refType="h" fact="0.0864"/>
              <dgm:constr type="l" for="ch" forName="Child1" refType="w" fact="0.5348"/>
              <dgm:constr type="t" for="ch" forName="Child1" refType="h" fact="0.0919"/>
              <dgm:constr type="w" for="ch" forName="Child1" refType="w" fact="0.3196"/>
              <dgm:constr type="h" for="ch" forName="Child1" refType="h" fact="0.1232"/>
              <dgm:constr type="l" for="ch" forName="Child2" refType="w" fact="0.6804"/>
              <dgm:constr type="t" for="ch" forName="Child2" refType="h" fact="0.2722"/>
              <dgm:constr type="w" for="ch" forName="Child2" refType="w" fact="0.3196"/>
              <dgm:constr type="h" for="ch" forName="Child2" refType="h" fact="0.1232"/>
              <dgm:constr type="l" for="ch" forName="Child3" refType="w" fact="0.5348"/>
              <dgm:constr type="t" for="ch" forName="Child3" refType="h" fact="0.4487"/>
              <dgm:constr type="w" for="ch" forName="Child3" refType="w" fact="0.3196"/>
              <dgm:constr type="h" for="ch" forName="Child3" refType="h" fact="0.1232"/>
              <dgm:constr type="l" for="ch" forName="Child4" refType="w" fact="0.6804"/>
              <dgm:constr type="t" for="ch" forName="Child4" refType="h" fact="0.6271"/>
              <dgm:constr type="w" for="ch" forName="Child4" refType="w" fact="0.3196"/>
              <dgm:constr type="h" for="ch" forName="Child4" refType="h" fact="0.1232"/>
              <dgm:constr type="l" for="ch" forName="Child5" refType="w" fact="0.5348"/>
              <dgm:constr type="t" for="ch" forName="Child5" refType="h" fact="0.8073"/>
              <dgm:constr type="w" for="ch" forName="Child5" refType="w" fact="0.3196"/>
              <dgm:constr type="h" for="ch" forName="Child5" refType="h" fact="0.1232"/>
            </dgm:constrLst>
          </dgm:if>
          <dgm:if name="Name18" axis="ch" ptType="node" func="cnt" op="equ" val="6">
            <dgm:alg type="composite">
              <dgm:param type="ar" val="0.4931"/>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l" for="ch" forName="Accent1" refType="w" fact="0"/>
              <dgm:constr type="t" for="ch" forName="Accent1" refType="h" fact="0"/>
              <dgm:constr type="w" for="ch" forName="Accent1" refType="w" fact="0.5331"/>
              <dgm:constr type="h" for="ch" forName="Accent1" refType="h" fact="0.2629"/>
              <dgm:constr type="l" for="ch" forName="Accent2" refType="w" fact="0.1481"/>
              <dgm:constr type="t" for="ch" forName="Accent2" refType="h" fact="0.1511"/>
              <dgm:constr type="w" for="ch" forName="Accent2" refType="w" fact="0.5331"/>
              <dgm:constr type="h" for="ch" forName="Accent2" refType="h" fact="0.2629"/>
              <dgm:constr type="l" for="ch" forName="Accent3" refType="w" fact="0"/>
              <dgm:constr type="t" for="ch" forName="Accent3" refType="h" fact="0.3027"/>
              <dgm:constr type="w" for="ch" forName="Accent3" refType="w" fact="0.5331"/>
              <dgm:constr type="h" for="ch" forName="Accent3" refType="h" fact="0.2629"/>
              <dgm:constr type="l" for="ch" forName="Accent4" refType="w" fact="0.1481"/>
              <dgm:constr type="t" for="ch" forName="Accent4" refType="h" fact="0.4541"/>
              <dgm:constr type="w" for="ch" forName="Accent4" refType="w" fact="0.5331"/>
              <dgm:constr type="h" for="ch" forName="Accent4" refType="h" fact="0.2629"/>
              <dgm:constr type="l" for="ch" forName="Accent5" refType="w" fact="0"/>
              <dgm:constr type="t" for="ch" forName="Accent5" refType="h" fact="0.6053"/>
              <dgm:constr type="w" for="ch" forName="Accent5" refType="w" fact="0.5331"/>
              <dgm:constr type="h" for="ch" forName="Accent5" refType="h" fact="0.2629"/>
              <dgm:constr type="l" for="ch" forName="Accent6" refType="w" fact="0.186"/>
              <dgm:constr type="t" for="ch" forName="Accent6" refType="h" fact="0.774"/>
              <dgm:constr type="w" for="ch" forName="Accent6" refType="w" fact="0.458"/>
              <dgm:constr type="h" for="ch" forName="Accent6" refType="h" fact="0.226"/>
              <dgm:constr type="l" for="ch" forName="Parent1" refType="w" fact="0.1171"/>
              <dgm:constr type="t" for="ch" forName="Parent1" refType="h" fact="0.0952"/>
              <dgm:constr type="w" for="ch" forName="Parent1" refType="w" fact="0.2975"/>
              <dgm:constr type="h" for="ch" forName="Parent1" refType="h" fact="0.0733"/>
              <dgm:constr type="l" for="ch" forName="Parent2" refType="w" fact="0.2658"/>
              <dgm:constr type="t" for="ch" forName="Parent2" refType="h" fact="0.2466"/>
              <dgm:constr type="w" for="ch" forName="Parent2" refType="w" fact="0.2975"/>
              <dgm:constr type="h" for="ch" forName="Parent2" refType="h" fact="0.0733"/>
              <dgm:constr type="l" for="ch" forName="Parent3" refType="w" fact="0.1171"/>
              <dgm:constr type="t" for="ch" forName="Parent3" refType="h" fact="0.3979"/>
              <dgm:constr type="w" for="ch" forName="Parent3" refType="w" fact="0.2975"/>
              <dgm:constr type="h" for="ch" forName="Parent3" refType="h" fact="0.0733"/>
              <dgm:constr type="l" for="ch" forName="Parent4" refType="w" fact="0.2658"/>
              <dgm:constr type="t" for="ch" forName="Parent4" refType="h" fact="0.5493"/>
              <dgm:constr type="w" for="ch" forName="Parent4" refType="w" fact="0.2975"/>
              <dgm:constr type="h" for="ch" forName="Parent4" refType="h" fact="0.0733"/>
              <dgm:constr type="l" for="ch" forName="Parent5" refType="w" fact="0.1171"/>
              <dgm:constr type="t" for="ch" forName="Parent5" refType="h" fact="0.7005"/>
              <dgm:constr type="w" for="ch" forName="Parent5" refType="w" fact="0.2975"/>
              <dgm:constr type="h" for="ch" forName="Parent5" refType="h" fact="0.0733"/>
              <dgm:constr type="l" for="ch" forName="Parent6" refType="w" fact="0.2658"/>
              <dgm:constr type="t" for="ch" forName="Parent6" refType="h" fact="0.8519"/>
              <dgm:constr type="w" for="ch" forName="Parent6" refType="w" fact="0.2975"/>
              <dgm:constr type="h" for="ch" forName="Parent6" refType="h" fact="0.0733"/>
              <dgm:constr type="l" for="ch" forName="Child1" refType="w" fact="0.5348"/>
              <dgm:constr type="t" for="ch" forName="Child1" refType="h" fact="0.078"/>
              <dgm:constr type="w" for="ch" forName="Child1" refType="w" fact="0.3196"/>
              <dgm:constr type="h" for="ch" forName="Child1" refType="h" fact="0.1046"/>
              <dgm:constr type="l" for="ch" forName="Child2" refType="w" fact="0.6804"/>
              <dgm:constr type="t" for="ch" forName="Child2" refType="h" fact="0.231"/>
              <dgm:constr type="w" for="ch" forName="Child2" refType="w" fact="0.3196"/>
              <dgm:constr type="h" for="ch" forName="Child2" refType="h" fact="0.1046"/>
              <dgm:constr type="l" for="ch" forName="Child3" refType="w" fact="0.5348"/>
              <dgm:constr type="t" for="ch" forName="Child3" refType="h" fact="0.3808"/>
              <dgm:constr type="w" for="ch" forName="Child3" refType="w" fact="0.3196"/>
              <dgm:constr type="h" for="ch" forName="Child3" refType="h" fact="0.1046"/>
              <dgm:constr type="l" for="ch" forName="Child4" refType="w" fact="0.6804"/>
              <dgm:constr type="t" for="ch" forName="Child4" refType="h" fact="0.5322"/>
              <dgm:constr type="w" for="ch" forName="Child4" refType="w" fact="0.3196"/>
              <dgm:constr type="h" for="ch" forName="Child4" refType="h" fact="0.1046"/>
              <dgm:constr type="l" for="ch" forName="Child5" refType="w" fact="0.5348"/>
              <dgm:constr type="t" for="ch" forName="Child5" refType="h" fact="0.6833"/>
              <dgm:constr type="w" for="ch" forName="Child5" refType="w" fact="0.3196"/>
              <dgm:constr type="h" for="ch" forName="Child5" refType="h" fact="0.1046"/>
              <dgm:constr type="l" for="ch" forName="Child6" refType="w" fact="0.6804"/>
              <dgm:constr type="t" for="ch" forName="Child6" refType="h" fact="0.8347"/>
              <dgm:constr type="w" for="ch" forName="Child6" refType="w" fact="0.3196"/>
              <dgm:constr type="h" for="ch" forName="Child6" refType="h" fact="0.1046"/>
            </dgm:constrLst>
          </dgm:if>
          <dgm:else name="Name19">
            <dgm:alg type="composite">
              <dgm:param type="ar" val="0.4284"/>
            </dgm:alg>
            <dgm:constrLst>
              <dgm:constr type="primFontSz" for="des" forName="Child1" val="65"/>
              <dgm:constr type="primFontSz" for="des" forName="Parent1" val="65"/>
              <dgm:constr type="primFontSz" for="des" forName="Child1" refType="primFontSz" refFor="des" refForName="Parent1" op="lte"/>
              <dgm:constr type="primFontSz" for="des" forName="Child2" refType="primFontSz" refFor="des" refForName="Parent1" op="lte"/>
              <dgm:constr type="primFontSz" for="des" forName="Child3" refType="primFontSz" refFor="des" refForName="Parent1" op="lte"/>
              <dgm:constr type="primFontSz" for="des" forName="Child4" refType="primFontSz" refFor="des" refForName="Parent1" op="lte"/>
              <dgm:constr type="primFontSz" for="des" forName="Child5" refType="primFontSz" refFor="des" refForName="Parent1" op="lte"/>
              <dgm:constr type="primFontSz" for="des" forName="Child6" refType="primFontSz" refFor="des" refForName="Parent1" op="lte"/>
              <dgm:constr type="primFontSz" for="des" forName="Child7" refType="primFontSz" refFor="des" refForName="Parent1" op="lte"/>
              <dgm:constr type="primFontSz" for="des" forName="Child1" refType="primFontSz" refFor="des" refForName="Parent2" op="lte"/>
              <dgm:constr type="primFontSz" for="des" forName="Child2" refType="primFontSz" refFor="des" refForName="Parent2" op="lte"/>
              <dgm:constr type="primFontSz" for="des" forName="Child3" refType="primFontSz" refFor="des" refForName="Parent2" op="lte"/>
              <dgm:constr type="primFontSz" for="des" forName="Child4" refType="primFontSz" refFor="des" refForName="Parent2" op="lte"/>
              <dgm:constr type="primFontSz" for="des" forName="Child5" refType="primFontSz" refFor="des" refForName="Parent2" op="lte"/>
              <dgm:constr type="primFontSz" for="des" forName="Child6" refType="primFontSz" refFor="des" refForName="Parent2" op="lte"/>
              <dgm:constr type="primFontSz" for="des" forName="Child7" refType="primFontSz" refFor="des" refForName="Parent2" op="lte"/>
              <dgm:constr type="primFontSz" for="des" forName="Child1" refType="primFontSz" refFor="des" refForName="Parent3" op="lte"/>
              <dgm:constr type="primFontSz" for="des" forName="Child2" refType="primFontSz" refFor="des" refForName="Parent3" op="lte"/>
              <dgm:constr type="primFontSz" for="des" forName="Child3" refType="primFontSz" refFor="des" refForName="Parent3" op="lte"/>
              <dgm:constr type="primFontSz" for="des" forName="Child4" refType="primFontSz" refFor="des" refForName="Parent3" op="lte"/>
              <dgm:constr type="primFontSz" for="des" forName="Child5" refType="primFontSz" refFor="des" refForName="Parent3" op="lte"/>
              <dgm:constr type="primFontSz" for="des" forName="Child6" refType="primFontSz" refFor="des" refForName="Parent3" op="lte"/>
              <dgm:constr type="primFontSz" for="des" forName="Child7" refType="primFontSz" refFor="des" refForName="Parent3" op="lte"/>
              <dgm:constr type="primFontSz" for="des" forName="Child1" refType="primFontSz" refFor="des" refForName="Parent4" op="lte"/>
              <dgm:constr type="primFontSz" for="des" forName="Child2" refType="primFontSz" refFor="des" refForName="Parent4" op="lte"/>
              <dgm:constr type="primFontSz" for="des" forName="Child3" refType="primFontSz" refFor="des" refForName="Parent4" op="lte"/>
              <dgm:constr type="primFontSz" for="des" forName="Child4" refType="primFontSz" refFor="des" refForName="Parent4" op="lte"/>
              <dgm:constr type="primFontSz" for="des" forName="Child5" refType="primFontSz" refFor="des" refForName="Parent4" op="lte"/>
              <dgm:constr type="primFontSz" for="des" forName="Child6" refType="primFontSz" refFor="des" refForName="Parent4" op="lte"/>
              <dgm:constr type="primFontSz" for="des" forName="Child7" refType="primFontSz" refFor="des" refForName="Parent4" op="lte"/>
              <dgm:constr type="primFontSz" for="des" forName="Child1" refType="primFontSz" refFor="des" refForName="Parent5" op="lte"/>
              <dgm:constr type="primFontSz" for="des" forName="Child2" refType="primFontSz" refFor="des" refForName="Parent5" op="lte"/>
              <dgm:constr type="primFontSz" for="des" forName="Child3" refType="primFontSz" refFor="des" refForName="Parent5" op="lte"/>
              <dgm:constr type="primFontSz" for="des" forName="Child4" refType="primFontSz" refFor="des" refForName="Parent5" op="lte"/>
              <dgm:constr type="primFontSz" for="des" forName="Child5" refType="primFontSz" refFor="des" refForName="Parent5" op="lte"/>
              <dgm:constr type="primFontSz" for="des" forName="Child6" refType="primFontSz" refFor="des" refForName="Parent5" op="lte"/>
              <dgm:constr type="primFontSz" for="des" forName="Child7" refType="primFontSz" refFor="des" refForName="Parent5" op="lte"/>
              <dgm:constr type="primFontSz" for="des" forName="Child1" refType="primFontSz" refFor="des" refForName="Parent6" op="lte"/>
              <dgm:constr type="primFontSz" for="des" forName="Child2" refType="primFontSz" refFor="des" refForName="Parent6" op="lte"/>
              <dgm:constr type="primFontSz" for="des" forName="Child3" refType="primFontSz" refFor="des" refForName="Parent6" op="lte"/>
              <dgm:constr type="primFontSz" for="des" forName="Child4" refType="primFontSz" refFor="des" refForName="Parent6" op="lte"/>
              <dgm:constr type="primFontSz" for="des" forName="Child5" refType="primFontSz" refFor="des" refForName="Parent6" op="lte"/>
              <dgm:constr type="primFontSz" for="des" forName="Child6" refType="primFontSz" refFor="des" refForName="Parent6" op="lte"/>
              <dgm:constr type="primFontSz" for="des" forName="Child7" refType="primFontSz" refFor="des" refForName="Parent6" op="lte"/>
              <dgm:constr type="primFontSz" for="des" forName="Child1" refType="primFontSz" refFor="des" refForName="Parent7" op="lte"/>
              <dgm:constr type="primFontSz" for="des" forName="Child2" refType="primFontSz" refFor="des" refForName="Parent7" op="lte"/>
              <dgm:constr type="primFontSz" for="des" forName="Child3" refType="primFontSz" refFor="des" refForName="Parent7" op="lte"/>
              <dgm:constr type="primFontSz" for="des" forName="Child4" refType="primFontSz" refFor="des" refForName="Parent7" op="lte"/>
              <dgm:constr type="primFontSz" for="des" forName="Child5" refType="primFontSz" refFor="des" refForName="Parent7" op="lte"/>
              <dgm:constr type="primFontSz" for="des" forName="Child6" refType="primFontSz" refFor="des" refForName="Parent7" op="lte"/>
              <dgm:constr type="primFontSz" for="des" forName="Child7" refType="primFontSz" refFor="des" refForName="Parent7" op="lte"/>
              <dgm:constr type="primFontSz" for="des" forName="Parent2" refType="primFontSz" refFor="des" refForName="Parent1" op="equ"/>
              <dgm:constr type="primFontSz" for="des" forName="Parent3" refType="primFontSz" refFor="des" refForName="Parent1" op="equ"/>
              <dgm:constr type="primFontSz" for="des" forName="Parent4" refType="primFontSz" refFor="des" refForName="Parent1" op="equ"/>
              <dgm:constr type="primFontSz" for="des" forName="Parent5" refType="primFontSz" refFor="des" refForName="Parent1" op="equ"/>
              <dgm:constr type="primFontSz" for="des" forName="Parent6" refType="primFontSz" refFor="des" refForName="Parent1" op="equ"/>
              <dgm:constr type="primFontSz" for="des" forName="Parent7" refType="primFontSz" refFor="des" refForName="Parent1" op="equ"/>
              <dgm:constr type="primFontSz" for="des" forName="Child2" refType="primFontSz" refFor="des" refForName="Child1" op="equ"/>
              <dgm:constr type="primFontSz" for="des" forName="Child3" refType="primFontSz" refFor="des" refForName="Child1" op="equ"/>
              <dgm:constr type="primFontSz" for="des" forName="Child4" refType="primFontSz" refFor="des" refForName="Child1" op="equ"/>
              <dgm:constr type="primFontSz" for="des" forName="Child5" refType="primFontSz" refFor="des" refForName="Child1" op="equ"/>
              <dgm:constr type="primFontSz" for="des" forName="Child6" refType="primFontSz" refFor="des" refForName="Child1" op="equ"/>
              <dgm:constr type="primFontSz" for="des" forName="Child7" refType="primFontSz" refFor="des" refForName="Child1" op="equ"/>
              <dgm:constr type="l" for="ch" forName="Accent1" refType="w" fact="0"/>
              <dgm:constr type="t" for="ch" forName="Accent1" refType="h" fact="0"/>
              <dgm:constr type="w" for="ch" forName="Accent1" refType="w" fact="0.5331"/>
              <dgm:constr type="h" for="ch" forName="Accent1" refType="h" fact="0.2284"/>
              <dgm:constr type="l" for="ch" forName="Accent2" refType="w" fact="0.1481"/>
              <dgm:constr type="t" for="ch" forName="Accent2" refType="h" fact="0.1312"/>
              <dgm:constr type="w" for="ch" forName="Accent2" refType="w" fact="0.5331"/>
              <dgm:constr type="h" for="ch" forName="Accent2" refType="h" fact="0.2284"/>
              <dgm:constr type="l" for="ch" forName="Accent3" refType="w" fact="0"/>
              <dgm:constr type="t" for="ch" forName="Accent3" refType="h" fact="0.263"/>
              <dgm:constr type="w" for="ch" forName="Accent3" refType="w" fact="0.5331"/>
              <dgm:constr type="h" for="ch" forName="Accent3" refType="h" fact="0.2284"/>
              <dgm:constr type="l" for="ch" forName="Accent4" refType="w" fact="0.1481"/>
              <dgm:constr type="t" for="ch" forName="Accent4" refType="h" fact="0.3945"/>
              <dgm:constr type="w" for="ch" forName="Accent4" refType="w" fact="0.5331"/>
              <dgm:constr type="h" for="ch" forName="Accent4" refType="h" fact="0.2284"/>
              <dgm:constr type="l" for="ch" forName="Accent5" refType="w" fact="0"/>
              <dgm:constr type="t" for="ch" forName="Accent5" refType="h" fact="0.5258"/>
              <dgm:constr type="w" for="ch" forName="Accent5" refType="w" fact="0.5331"/>
              <dgm:constr type="h" for="ch" forName="Accent5" refType="h" fact="0.2284"/>
              <dgm:constr type="l" for="ch" forName="Accent6" refType="w" fact="0.1481"/>
              <dgm:constr type="t" for="ch" forName="Accent6" refType="h" fact="0.6573"/>
              <dgm:constr type="w" for="ch" forName="Accent6" refType="w" fact="0.5331"/>
              <dgm:constr type="h" for="ch" forName="Accent6" refType="h" fact="0.2284"/>
              <dgm:constr type="l" for="ch" forName="Accent7" refType="w" fact="0.0378"/>
              <dgm:constr type="t" for="ch" forName="Accent7" refType="h" fact="0.8037"/>
              <dgm:constr type="w" for="ch" forName="Accent7" refType="w" fact="0.458"/>
              <dgm:constr type="h" for="ch" forName="Accent7" refType="h" fact="0.1963"/>
              <dgm:constr type="l" for="ch" forName="Parent1" refType="w" fact="0.1171"/>
              <dgm:constr type="t" for="ch" forName="Parent1" refType="h" fact="0.0827"/>
              <dgm:constr type="w" for="ch" forName="Parent1" refType="w" fact="0.2975"/>
              <dgm:constr type="h" for="ch" forName="Parent1" refType="h" fact="0.0637"/>
              <dgm:constr type="l" for="ch" forName="Parent2" refType="w" fact="0.2658"/>
              <dgm:constr type="t" for="ch" forName="Parent2" refType="h" fact="0.2142"/>
              <dgm:constr type="w" for="ch" forName="Parent2" refType="w" fact="0.2975"/>
              <dgm:constr type="h" for="ch" forName="Parent2" refType="h" fact="0.0637"/>
              <dgm:constr type="l" for="ch" forName="Parent3" refType="w" fact="0.1171"/>
              <dgm:constr type="t" for="ch" forName="Parent3" refType="h" fact="0.3457"/>
              <dgm:constr type="w" for="ch" forName="Parent3" refType="w" fact="0.2975"/>
              <dgm:constr type="h" for="ch" forName="Parent3" refType="h" fact="0.0637"/>
              <dgm:constr type="l" for="ch" forName="Parent4" refType="w" fact="0.2658"/>
              <dgm:constr type="t" for="ch" forName="Parent4" refType="h" fact="0.4772"/>
              <dgm:constr type="w" for="ch" forName="Parent4" refType="w" fact="0.2975"/>
              <dgm:constr type="h" for="ch" forName="Parent4" refType="h" fact="0.0637"/>
              <dgm:constr type="l" for="ch" forName="Parent5" refType="w" fact="0.1171"/>
              <dgm:constr type="t" for="ch" forName="Parent5" refType="h" fact="0.6085"/>
              <dgm:constr type="w" for="ch" forName="Parent5" refType="w" fact="0.2975"/>
              <dgm:constr type="h" for="ch" forName="Parent5" refType="h" fact="0.0637"/>
              <dgm:constr type="l" for="ch" forName="Parent6" refType="w" fact="0.2658"/>
              <dgm:constr type="t" for="ch" forName="Parent6" refType="h" fact="0.74"/>
              <dgm:constr type="w" for="ch" forName="Parent6" refType="w" fact="0.2975"/>
              <dgm:constr type="h" for="ch" forName="Parent6" refType="h" fact="0.0637"/>
              <dgm:constr type="l" for="ch" forName="Parent7" refType="w" fact="0.1171"/>
              <dgm:constr type="t" for="ch" forName="Parent7" refType="h" fact="0.8715"/>
              <dgm:constr type="w" for="ch" forName="Parent7" refType="w" fact="0.2975"/>
              <dgm:constr type="h" for="ch" forName="Parent7" refType="h" fact="0.0637"/>
              <dgm:constr type="l" for="ch" forName="Child1" refType="w" fact="0.5348"/>
              <dgm:constr type="t" for="ch" forName="Child1" refType="h" fact="0.0678"/>
              <dgm:constr type="w" for="ch" forName="Child1" refType="w" fact="0.3196"/>
              <dgm:constr type="h" for="ch" forName="Child1" refType="h" fact="0.0908"/>
              <dgm:constr type="l" for="ch" forName="Child2" refType="w" fact="0.6804"/>
              <dgm:constr type="t" for="ch" forName="Child2" refType="h" fact="0.2006"/>
              <dgm:constr type="w" for="ch" forName="Child2" refType="w" fact="0.3196"/>
              <dgm:constr type="h" for="ch" forName="Child2" refType="h" fact="0.0908"/>
              <dgm:constr type="l" for="ch" forName="Child3" refType="w" fact="0.5348"/>
              <dgm:constr type="t" for="ch" forName="Child3" refType="h" fact="0.3308"/>
              <dgm:constr type="w" for="ch" forName="Child3" refType="w" fact="0.3196"/>
              <dgm:constr type="h" for="ch" forName="Child3" refType="h" fact="0.0908"/>
              <dgm:constr type="l" for="ch" forName="Child4" refType="w" fact="0.6804"/>
              <dgm:constr type="t" for="ch" forName="Child4" refType="h" fact="0.4623"/>
              <dgm:constr type="w" for="ch" forName="Child4" refType="w" fact="0.3196"/>
              <dgm:constr type="h" for="ch" forName="Child4" refType="h" fact="0.0908"/>
              <dgm:constr type="l" for="ch" forName="Child5" refType="w" fact="0.5348"/>
              <dgm:constr type="t" for="ch" forName="Child5" refType="h" fact="0.5936"/>
              <dgm:constr type="w" for="ch" forName="Child5" refType="w" fact="0.3196"/>
              <dgm:constr type="h" for="ch" forName="Child5" refType="h" fact="0.0908"/>
              <dgm:constr type="l" for="ch" forName="Child6" refType="w" fact="0.6804"/>
              <dgm:constr type="t" for="ch" forName="Child6" refType="h" fact="0.7251"/>
              <dgm:constr type="w" for="ch" forName="Child6" refType="w" fact="0.3196"/>
              <dgm:constr type="h" for="ch" forName="Child6" refType="h" fact="0.0908"/>
              <dgm:constr type="l" for="ch" forName="Child7" refType="w" fact="0.5348"/>
              <dgm:constr type="t" for="ch" forName="Child7" refType="h" fact="0.8579"/>
              <dgm:constr type="w" for="ch" forName="Child7" refType="w" fact="0.3196"/>
              <dgm:constr type="h" for="ch" forName="Child7" refType="h" fact="0.0908"/>
            </dgm:constrLst>
          </dgm:else>
        </dgm:choose>
      </dgm:else>
    </dgm:choose>
    <dgm:forEach name="wrapper" axis="self" ptType="parTrans">
      <dgm:forEach name="accentRepeat" axis="self">
        <dgm:layoutNode name="Accent" styleLbl="node1">
          <dgm:alg type="sp"/>
          <dgm:choose name="Name20">
            <dgm:if name="Name21" func="var" arg="dir" op="equ" val="norm">
              <dgm:choose name="Name22">
                <dgm:if name="Name23" axis="precedSib" ptType="node" func="cnt" op="equ" val="0">
                  <dgm:choose name="Name24">
                    <dgm:if name="Name25" axis="followSib" ptType="node" func="cnt" op="equ" val="0">
                      <dgm:shape xmlns:r="http://schemas.openxmlformats.org/officeDocument/2006/relationships" type="circularArrow" r:blip="">
                        <dgm:adjLst>
                          <dgm:adj idx="1" val="0.1098"/>
                          <dgm:adj idx="2" val="19.0387"/>
                          <dgm:adj idx="3" val="150"/>
                          <dgm:adj idx="4" val="180"/>
                          <dgm:adj idx="5" val="0.125"/>
                        </dgm:adjLst>
                      </dgm:shape>
                    </dgm:if>
                    <dgm:else name="Name26">
                      <dgm:shape xmlns:r="http://schemas.openxmlformats.org/officeDocument/2006/relationships" type="circularArrow" r:blip="">
                        <dgm:adjLst>
                          <dgm:adj idx="1" val="0.1098"/>
                          <dgm:adj idx="2" val="19.0387"/>
                          <dgm:adj idx="3" val="75"/>
                          <dgm:adj idx="4" val="180"/>
                          <dgm:adj idx="5" val="0.125"/>
                        </dgm:adjLst>
                      </dgm:shape>
                    </dgm:else>
                  </dgm:choose>
                </dgm:if>
                <dgm:else name="Name27">
                  <dgm:choose name="Name28">
                    <dgm:if name="Name29" axis="followSib" ptType="node" func="cnt" op="equ" val="0">
                      <dgm:choose name="Name30">
                        <dgm:if name="Name31" axis="precedSib" ptType="node" func="cnt" op="equ" val="1">
                          <dgm:shape xmlns:r="http://schemas.openxmlformats.org/officeDocument/2006/relationships" type="blockArc" r:blip="">
                            <dgm:adjLst>
                              <dgm:adj idx="1" val="0"/>
                              <dgm:adj idx="2" val="-45"/>
                              <dgm:adj idx="3" val="0.1274"/>
                            </dgm:adjLst>
                          </dgm:shape>
                        </dgm:if>
                        <dgm:if name="Name32" axis="precedSib" ptType="node" func="cnt" op="equ" val="2">
                          <dgm:shape xmlns:r="http://schemas.openxmlformats.org/officeDocument/2006/relationships" type="blockArc" r:blip="">
                            <dgm:adjLst>
                              <dgm:adj idx="1" val="-135"/>
                              <dgm:adj idx="2" val="180"/>
                              <dgm:adj idx="3" val="0.1274"/>
                            </dgm:adjLst>
                          </dgm:shape>
                        </dgm:if>
                        <dgm:if name="Name33" axis="precedSib" ptType="node" func="cnt" op="equ" val="3">
                          <dgm:shape xmlns:r="http://schemas.openxmlformats.org/officeDocument/2006/relationships" type="blockArc" r:blip="">
                            <dgm:adjLst>
                              <dgm:adj idx="1" val="0"/>
                              <dgm:adj idx="2" val="-45"/>
                              <dgm:adj idx="3" val="0.1274"/>
                            </dgm:adjLst>
                          </dgm:shape>
                        </dgm:if>
                        <dgm:if name="Name34" axis="precedSib" ptType="node" func="cnt" op="equ" val="4">
                          <dgm:shape xmlns:r="http://schemas.openxmlformats.org/officeDocument/2006/relationships" type="blockArc" r:blip="">
                            <dgm:adjLst>
                              <dgm:adj idx="1" val="-135"/>
                              <dgm:adj idx="2" val="180"/>
                              <dgm:adj idx="3" val="0.1274"/>
                            </dgm:adjLst>
                          </dgm:shape>
                        </dgm:if>
                        <dgm:if name="Name35" axis="precedSib" ptType="node" func="cnt" op="equ" val="5">
                          <dgm:shape xmlns:r="http://schemas.openxmlformats.org/officeDocument/2006/relationships" type="blockArc" r:blip="">
                            <dgm:adjLst>
                              <dgm:adj idx="1" val="0"/>
                              <dgm:adj idx="2" val="-45"/>
                              <dgm:adj idx="3" val="0.1274"/>
                            </dgm:adjLst>
                          </dgm:shape>
                        </dgm:if>
                        <dgm:if name="Name36" axis="precedSib" ptType="node" func="cnt" op="equ" val="6">
                          <dgm:shape xmlns:r="http://schemas.openxmlformats.org/officeDocument/2006/relationships" type="blockArc" r:blip="">
                            <dgm:adjLst>
                              <dgm:adj idx="1" val="-135"/>
                              <dgm:adj idx="2" val="180"/>
                              <dgm:adj idx="3" val="0.1274"/>
                            </dgm:adjLst>
                          </dgm:shape>
                        </dgm:if>
                        <dgm:else name="Name37"/>
                      </dgm:choose>
                    </dgm:if>
                    <dgm:else name="Name38">
                      <dgm:choose name="Name39">
                        <dgm:if name="Name40" axis="precedSib" ptType="node" func="cnt" op="equ" val="0">
                          <dgm:shape xmlns:r="http://schemas.openxmlformats.org/officeDocument/2006/relationships" type="blockArc" r:blip="">
                            <dgm:adjLst>
                              <dgm:adj idx="1" val="-133.1632"/>
                              <dgm:adj idx="2" val="65"/>
                              <dgm:adj idx="3" val="0.13"/>
                            </dgm:adjLst>
                          </dgm:shape>
                        </dgm:if>
                        <dgm:if name="Name41" axis="precedSib" ptType="node" func="cnt" op="equ" val="1">
                          <dgm:shape xmlns:r="http://schemas.openxmlformats.org/officeDocument/2006/relationships" type="leftCircularArrow" r:blip="">
                            <dgm:adjLst>
                              <dgm:adj idx="1" val="0.1098"/>
                              <dgm:adj idx="2" val="19.0387"/>
                              <dgm:adj idx="3" val="105"/>
                              <dgm:adj idx="4" val="-45"/>
                              <dgm:adj idx="5" val="0.125"/>
                            </dgm:adjLst>
                          </dgm:shape>
                        </dgm:if>
                        <dgm:if name="Name42" axis="precedSib" ptType="node" func="cnt" op="equ" val="2">
                          <dgm:shape xmlns:r="http://schemas.openxmlformats.org/officeDocument/2006/relationships" type="circularArrow" r:blip="">
                            <dgm:adjLst>
                              <dgm:adj idx="1" val="0.1098"/>
                              <dgm:adj idx="2" val="19.0387"/>
                              <dgm:adj idx="3" val="75"/>
                              <dgm:adj idx="4" val="-135"/>
                              <dgm:adj idx="5" val="0.125"/>
                            </dgm:adjLst>
                          </dgm:shape>
                        </dgm:if>
                        <dgm:if name="Name43" axis="precedSib" ptType="node" func="cnt" op="equ" val="3">
                          <dgm:shape xmlns:r="http://schemas.openxmlformats.org/officeDocument/2006/relationships" type="leftCircularArrow" r:blip="">
                            <dgm:adjLst>
                              <dgm:adj idx="1" val="0.1098"/>
                              <dgm:adj idx="2" val="19.0387"/>
                              <dgm:adj idx="3" val="105"/>
                              <dgm:adj idx="4" val="-45"/>
                              <dgm:adj idx="5" val="0.125"/>
                            </dgm:adjLst>
                          </dgm:shape>
                        </dgm:if>
                        <dgm:if name="Name44" axis="precedSib" ptType="node" func="cnt" op="equ" val="4">
                          <dgm:shape xmlns:r="http://schemas.openxmlformats.org/officeDocument/2006/relationships" type="circularArrow" r:blip="">
                            <dgm:adjLst>
                              <dgm:adj idx="1" val="0.1098"/>
                              <dgm:adj idx="2" val="19.0387"/>
                              <dgm:adj idx="3" val="75"/>
                              <dgm:adj idx="4" val="-135"/>
                              <dgm:adj idx="5" val="0.125"/>
                            </dgm:adjLst>
                          </dgm:shape>
                        </dgm:if>
                        <dgm:if name="Name45" axis="precedSib" ptType="node" func="cnt" op="equ" val="5">
                          <dgm:shape xmlns:r="http://schemas.openxmlformats.org/officeDocument/2006/relationships" type="leftCircularArrow" r:blip="">
                            <dgm:adjLst>
                              <dgm:adj idx="1" val="0.1098"/>
                              <dgm:adj idx="2" val="19.0387"/>
                              <dgm:adj idx="3" val="105"/>
                              <dgm:adj idx="4" val="-45"/>
                              <dgm:adj idx="5" val="0.125"/>
                            </dgm:adjLst>
                          </dgm:shape>
                        </dgm:if>
                        <dgm:if name="Name46" axis="precedSib" ptType="node" func="cnt" op="equ" val="6">
                          <dgm:shape xmlns:r="http://schemas.openxmlformats.org/officeDocument/2006/relationships" type="blockArc" r:blip="">
                            <dgm:adjLst>
                              <dgm:adj idx="1" val="-135"/>
                              <dgm:adj idx="2" val="180"/>
                              <dgm:adj idx="3" val="0.1274"/>
                            </dgm:adjLst>
                          </dgm:shape>
                        </dgm:if>
                        <dgm:else name="Name47"/>
                      </dgm:choose>
                    </dgm:else>
                  </dgm:choose>
                </dgm:else>
              </dgm:choose>
            </dgm:if>
            <dgm:else name="Name48">
              <dgm:choose name="Name49">
                <dgm:if name="Name50" axis="precedSib" ptType="node" func="cnt" op="equ" val="0">
                  <dgm:choose name="Name51">
                    <dgm:if name="Name52" axis="followSib" ptType="node" func="cnt" op="equ" val="0">
                      <dgm:shape xmlns:r="http://schemas.openxmlformats.org/officeDocument/2006/relationships" type="leftCircularArrow" r:blip="">
                        <dgm:adjLst>
                          <dgm:adj idx="1" val="0.1098"/>
                          <dgm:adj idx="2" val="19.0387"/>
                          <dgm:adj idx="3" val="30"/>
                          <dgm:adj idx="4" val="0"/>
                          <dgm:adj idx="5" val="0.125"/>
                        </dgm:adjLst>
                      </dgm:shape>
                    </dgm:if>
                    <dgm:else name="Name53">
                      <dgm:shape xmlns:r="http://schemas.openxmlformats.org/officeDocument/2006/relationships" type="leftCircularArrow" r:blip="">
                        <dgm:adjLst>
                          <dgm:adj idx="1" val="0.1098"/>
                          <dgm:adj idx="2" val="19.0387"/>
                          <dgm:adj idx="3" val="105"/>
                          <dgm:adj idx="4" val="0"/>
                          <dgm:adj idx="5" val="0.125"/>
                        </dgm:adjLst>
                      </dgm:shape>
                    </dgm:else>
                  </dgm:choose>
                </dgm:if>
                <dgm:else name="Name54">
                  <dgm:choose name="Name55">
                    <dgm:if name="Name56" axis="followSib" ptType="node" func="cnt" op="equ" val="0">
                      <dgm:choose name="Name57">
                        <dgm:if name="Name58" axis="precedSib" ptType="node" func="cnt" op="equ" val="1">
                          <dgm:shape xmlns:r="http://schemas.openxmlformats.org/officeDocument/2006/relationships" type="blockArc" r:blip="">
                            <dgm:adjLst>
                              <dgm:adj idx="1" val="-135"/>
                              <dgm:adj idx="2" val="180"/>
                              <dgm:adj idx="3" val="0.1274"/>
                            </dgm:adjLst>
                          </dgm:shape>
                        </dgm:if>
                        <dgm:if name="Name59" axis="precedSib" ptType="node" func="cnt" op="equ" val="2">
                          <dgm:shape xmlns:r="http://schemas.openxmlformats.org/officeDocument/2006/relationships" type="blockArc" r:blip="">
                            <dgm:adjLst>
                              <dgm:adj idx="1" val="0"/>
                              <dgm:adj idx="2" val="-45"/>
                              <dgm:adj idx="3" val="0.1274"/>
                            </dgm:adjLst>
                          </dgm:shape>
                        </dgm:if>
                        <dgm:if name="Name60" axis="precedSib" ptType="node" func="cnt" op="equ" val="3">
                          <dgm:shape xmlns:r="http://schemas.openxmlformats.org/officeDocument/2006/relationships" type="blockArc" r:blip="">
                            <dgm:adjLst>
                              <dgm:adj idx="1" val="-135"/>
                              <dgm:adj idx="2" val="180"/>
                              <dgm:adj idx="3" val="0.1274"/>
                            </dgm:adjLst>
                          </dgm:shape>
                        </dgm:if>
                        <dgm:if name="Name61" axis="precedSib" ptType="node" func="cnt" op="equ" val="4">
                          <dgm:shape xmlns:r="http://schemas.openxmlformats.org/officeDocument/2006/relationships" type="blockArc" r:blip="">
                            <dgm:adjLst>
                              <dgm:adj idx="1" val="0"/>
                              <dgm:adj idx="2" val="-45"/>
                              <dgm:adj idx="3" val="0.1274"/>
                            </dgm:adjLst>
                          </dgm:shape>
                        </dgm:if>
                        <dgm:if name="Name62" axis="precedSib" ptType="node" func="cnt" op="equ" val="5">
                          <dgm:shape xmlns:r="http://schemas.openxmlformats.org/officeDocument/2006/relationships" type="blockArc" r:blip="">
                            <dgm:adjLst>
                              <dgm:adj idx="1" val="-135"/>
                              <dgm:adj idx="2" val="180"/>
                              <dgm:adj idx="3" val="0.1274"/>
                            </dgm:adjLst>
                          </dgm:shape>
                        </dgm:if>
                        <dgm:if name="Name63" axis="precedSib" ptType="node" func="cnt" op="equ" val="6">
                          <dgm:shape xmlns:r="http://schemas.openxmlformats.org/officeDocument/2006/relationships" type="blockArc" r:blip="">
                            <dgm:adjLst>
                              <dgm:adj idx="1" val="0"/>
                              <dgm:adj idx="2" val="-45"/>
                              <dgm:adj idx="3" val="0.1274"/>
                            </dgm:adjLst>
                          </dgm:shape>
                        </dgm:if>
                        <dgm:else name="Name64"/>
                      </dgm:choose>
                    </dgm:if>
                    <dgm:else name="Name65">
                      <dgm:choose name="Name66">
                        <dgm:if name="Name67" axis="precedSib" ptType="node" func="cnt" op="equ" val="0">
                          <dgm:shape xmlns:r="http://schemas.openxmlformats.org/officeDocument/2006/relationships" type="blockArc" r:blip="">
                            <dgm:adjLst>
                              <dgm:adj idx="1" val="-133.1632"/>
                              <dgm:adj idx="2" val="65"/>
                              <dgm:adj idx="3" val="0.13"/>
                            </dgm:adjLst>
                          </dgm:shape>
                        </dgm:if>
                        <dgm:if name="Name68" axis="precedSib" ptType="node" func="cnt" op="equ" val="1">
                          <dgm:shape xmlns:r="http://schemas.openxmlformats.org/officeDocument/2006/relationships" type="circularArrow" r:blip="">
                            <dgm:adjLst>
                              <dgm:adj idx="1" val="0.1098"/>
                              <dgm:adj idx="2" val="19.0387"/>
                              <dgm:adj idx="3" val="75"/>
                              <dgm:adj idx="4" val="-135"/>
                              <dgm:adj idx="5" val="0.125"/>
                            </dgm:adjLst>
                          </dgm:shape>
                        </dgm:if>
                        <dgm:if name="Name69" axis="precedSib" ptType="node" func="cnt" op="equ" val="2">
                          <dgm:shape xmlns:r="http://schemas.openxmlformats.org/officeDocument/2006/relationships" type="leftCircularArrow" r:blip="">
                            <dgm:adjLst>
                              <dgm:adj idx="1" val="0.1098"/>
                              <dgm:adj idx="2" val="19.0387"/>
                              <dgm:adj idx="3" val="105"/>
                              <dgm:adj idx="4" val="-45"/>
                              <dgm:adj idx="5" val="0.125"/>
                            </dgm:adjLst>
                          </dgm:shape>
                        </dgm:if>
                        <dgm:if name="Name70" axis="precedSib" ptType="node" func="cnt" op="equ" val="3">
                          <dgm:shape xmlns:r="http://schemas.openxmlformats.org/officeDocument/2006/relationships" type="circularArrow" r:blip="">
                            <dgm:adjLst>
                              <dgm:adj idx="1" val="0.1098"/>
                              <dgm:adj idx="2" val="19.0387"/>
                              <dgm:adj idx="3" val="75"/>
                              <dgm:adj idx="4" val="-135"/>
                              <dgm:adj idx="5" val="0.125"/>
                            </dgm:adjLst>
                          </dgm:shape>
                        </dgm:if>
                        <dgm:if name="Name71" axis="precedSib" ptType="node" func="cnt" op="equ" val="4">
                          <dgm:shape xmlns:r="http://schemas.openxmlformats.org/officeDocument/2006/relationships" type="leftCircularArrow" r:blip="">
                            <dgm:adjLst>
                              <dgm:adj idx="1" val="0.1098"/>
                              <dgm:adj idx="2" val="19.0387"/>
                              <dgm:adj idx="3" val="105"/>
                              <dgm:adj idx="4" val="-45"/>
                              <dgm:adj idx="5" val="0.125"/>
                            </dgm:adjLst>
                          </dgm:shape>
                        </dgm:if>
                        <dgm:if name="Name72" axis="precedSib" ptType="node" func="cnt" op="equ" val="5">
                          <dgm:shape xmlns:r="http://schemas.openxmlformats.org/officeDocument/2006/relationships" type="circularArrow" r:blip="">
                            <dgm:adjLst>
                              <dgm:adj idx="1" val="0.1098"/>
                              <dgm:adj idx="2" val="19.0387"/>
                              <dgm:adj idx="3" val="75"/>
                              <dgm:adj idx="4" val="-135"/>
                              <dgm:adj idx="5" val="0.125"/>
                            </dgm:adjLst>
                          </dgm:shape>
                        </dgm:if>
                        <dgm:if name="Name73" axis="precedSib" ptType="node" func="cnt" op="equ" val="6">
                          <dgm:shape xmlns:r="http://schemas.openxmlformats.org/officeDocument/2006/relationships" type="blockArc" r:blip="">
                            <dgm:adjLst>
                              <dgm:adj idx="1" val="0"/>
                              <dgm:adj idx="2" val="-45"/>
                              <dgm:adj idx="3" val="0.1274"/>
                            </dgm:adjLst>
                          </dgm:shape>
                        </dgm:if>
                        <dgm:else name="Name74"/>
                      </dgm:choose>
                    </dgm:else>
                  </dgm:choose>
                </dgm:else>
              </dgm:choose>
            </dgm:else>
          </dgm:choose>
          <dgm:presOf/>
        </dgm:layoutNode>
      </dgm:forEach>
    </dgm:forEach>
    <dgm:forEach name="Name75" axis="ch" ptType="node" cnt="1">
      <dgm:layoutNode name="Accent1">
        <dgm:alg type="sp"/>
        <dgm:shape xmlns:r="http://schemas.openxmlformats.org/officeDocument/2006/relationships" r:blip="">
          <dgm:adjLst/>
        </dgm:shape>
        <dgm:presOf/>
        <dgm:constrLst/>
        <dgm:forEach name="Name76" ref="accentRepeat"/>
      </dgm:layoutNode>
      <dgm:choose name="Name77">
        <dgm:if name="Name78" axis="ch" ptType="node" func="cnt" op="gte" val="1">
          <dgm:layoutNode name="Child1"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79"/>
      </dgm:choose>
      <dgm:layoutNode name="Parent1"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0" axis="ch" ptType="node" st="2" cnt="1">
      <dgm:layoutNode name="Accent2">
        <dgm:alg type="sp"/>
        <dgm:shape xmlns:r="http://schemas.openxmlformats.org/officeDocument/2006/relationships" r:blip="">
          <dgm:adjLst/>
        </dgm:shape>
        <dgm:presOf/>
        <dgm:constrLst/>
        <dgm:forEach name="Name81" ref="accentRepeat"/>
      </dgm:layoutNode>
      <dgm:choose name="Name82">
        <dgm:if name="Name83" axis="ch" ptType="node" func="cnt" op="gte" val="1">
          <dgm:layoutNode name="Child2"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4"/>
      </dgm:choose>
      <dgm:layoutNode name="Parent2"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85" axis="ch" ptType="node" st="3" cnt="1">
      <dgm:layoutNode name="Accent3">
        <dgm:alg type="sp"/>
        <dgm:shape xmlns:r="http://schemas.openxmlformats.org/officeDocument/2006/relationships" r:blip="">
          <dgm:adjLst/>
        </dgm:shape>
        <dgm:presOf/>
        <dgm:constrLst/>
        <dgm:forEach name="Name86" ref="accentRepeat"/>
      </dgm:layoutNode>
      <dgm:choose name="Name87">
        <dgm:if name="Name88" axis="ch" ptType="node" func="cnt" op="gte" val="1">
          <dgm:layoutNode name="Child3"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89"/>
      </dgm:choose>
      <dgm:layoutNode name="Parent3"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0" axis="ch" ptType="node" st="4" cnt="1">
      <dgm:layoutNode name="Accent4">
        <dgm:alg type="sp"/>
        <dgm:shape xmlns:r="http://schemas.openxmlformats.org/officeDocument/2006/relationships" r:blip="">
          <dgm:adjLst/>
        </dgm:shape>
        <dgm:presOf/>
        <dgm:constrLst/>
        <dgm:forEach name="Name91" ref="accentRepeat"/>
      </dgm:layoutNode>
      <dgm:choose name="Name92">
        <dgm:if name="Name93" axis="ch" ptType="node" func="cnt" op="gte" val="1">
          <dgm:layoutNode name="Child4"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4"/>
      </dgm:choose>
      <dgm:layoutNode name="Parent4"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95" axis="ch" ptType="node" st="5" cnt="1">
      <dgm:layoutNode name="Accent5">
        <dgm:alg type="sp"/>
        <dgm:shape xmlns:r="http://schemas.openxmlformats.org/officeDocument/2006/relationships" r:blip="">
          <dgm:adjLst/>
        </dgm:shape>
        <dgm:presOf/>
        <dgm:constrLst/>
        <dgm:forEach name="Name96" ref="accentRepeat"/>
      </dgm:layoutNode>
      <dgm:choose name="Name97">
        <dgm:if name="Name98" axis="ch" ptType="node" func="cnt" op="gte" val="1">
          <dgm:layoutNode name="Child5"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99"/>
      </dgm:choose>
      <dgm:layoutNode name="Parent5"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0" axis="ch" ptType="node" st="6" cnt="1">
      <dgm:layoutNode name="Accent6">
        <dgm:alg type="sp"/>
        <dgm:shape xmlns:r="http://schemas.openxmlformats.org/officeDocument/2006/relationships" r:blip="">
          <dgm:adjLst/>
        </dgm:shape>
        <dgm:presOf/>
        <dgm:constrLst/>
        <dgm:forEach name="Name101" ref="accentRepeat"/>
      </dgm:layoutNode>
      <dgm:choose name="Name102">
        <dgm:if name="Name103" axis="ch" ptType="node" func="cnt" op="gte" val="1">
          <dgm:layoutNode name="Child6"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4"/>
      </dgm:choose>
      <dgm:layoutNode name="Parent6"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forEach name="Name105" axis="ch" ptType="node" st="7" cnt="1">
      <dgm:layoutNode name="Accent7">
        <dgm:alg type="sp"/>
        <dgm:shape xmlns:r="http://schemas.openxmlformats.org/officeDocument/2006/relationships" r:blip="">
          <dgm:adjLst/>
        </dgm:shape>
        <dgm:presOf/>
        <dgm:constrLst/>
        <dgm:forEach name="Name106" ref="accentRepeat"/>
      </dgm:layoutNode>
      <dgm:choose name="Name107">
        <dgm:if name="Name108" axis="ch" ptType="node" func="cnt" op="gte" val="1">
          <dgm:layoutNode name="Child7" styleLbl="revTx">
            <dgm:varLst>
              <dgm:chMax val="0"/>
              <dgm:chPref val="0"/>
              <dgm:bulletEnabled val="1"/>
            </dgm:varLst>
            <dgm:alg type="tx">
              <dgm:param type="stBulletLvl" val="1"/>
              <dgm:param type="parTxLTRAlign" val="l"/>
              <dgm:param type="txAnchorVertCh" val="mid"/>
            </dgm:alg>
            <dgm:shape xmlns:r="http://schemas.openxmlformats.org/officeDocument/2006/relationships" type="rect" r:blip="">
              <dgm:adjLst/>
            </dgm:shape>
            <dgm:presOf axis="des"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if>
        <dgm:else name="Name109"/>
      </dgm:choose>
      <dgm:layoutNode name="Parent7" styleLbl="revTx">
        <dgm:varLst>
          <dgm:chMax val="1"/>
          <dgm:chPref val="1"/>
          <dgm:bulletEnabled val="1"/>
        </dgm:varLst>
        <dgm:alg type="tx">
          <dgm:param type="shpTxLTRAlignCh" val="ctr"/>
          <dgm:param type="txAnchorVertCh" val="mid"/>
        </dgm:alg>
        <dgm:shape xmlns:r="http://schemas.openxmlformats.org/officeDocument/2006/relationships" type="rect" r:blip="">
          <dgm:adjLst/>
        </dgm:shape>
        <dgm:presOf axis="self" ptType="node"/>
        <dgm:constrLst>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8/5/21</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4</a:t>
            </a:fld>
            <a:endParaRPr lang="zh-TW" altLang="en-US"/>
          </a:p>
        </p:txBody>
      </p:sp>
    </p:spTree>
    <p:extLst>
      <p:ext uri="{BB962C8B-B14F-4D97-AF65-F5344CB8AC3E}">
        <p14:creationId xmlns:p14="http://schemas.microsoft.com/office/powerpoint/2010/main" val="341903575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为了有效地训练深度信念网络，我们将每一层的</a:t>
            </a:r>
            <a:r>
              <a:rPr lang="en-US" altLang="zh-CN" dirty="0"/>
              <a:t>sigmoid</a:t>
            </a:r>
            <a:r>
              <a:rPr lang="zh-CN" altLang="en-US" dirty="0"/>
              <a:t>信念网络转换为受限玻尔兹曼机。</a:t>
            </a:r>
          </a:p>
          <a:p>
            <a:r>
              <a:rPr lang="zh-CN" altLang="en-US" dirty="0"/>
              <a:t>这样，深度信念网络可以看作是由多个受限玻尔兹曼机从下到上进行堆叠，每一层受限玻尔兹曼机的隐层作为上一层受限玻尔兹曼机的可见层。</a:t>
            </a:r>
          </a:p>
          <a:p>
            <a:r>
              <a:rPr lang="zh-CN" altLang="en-US" dirty="0"/>
              <a:t>进一步地，深度信念网络可以采用逐层训练的方式来快速训练，即从最底层开始，每次只训练一层，直到最后一层。</a:t>
            </a:r>
          </a:p>
          <a:p>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65</a:t>
            </a:fld>
            <a:endParaRPr lang="en-US" altLang="zh-CN"/>
          </a:p>
        </p:txBody>
      </p:sp>
    </p:spTree>
    <p:extLst>
      <p:ext uri="{BB962C8B-B14F-4D97-AF65-F5344CB8AC3E}">
        <p14:creationId xmlns:p14="http://schemas.microsoft.com/office/powerpoint/2010/main" val="116540386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一般为了简化模型，假设隐变量先验分布</a:t>
            </a:r>
            <a:r>
              <a:rPr lang="en-US" altLang="zh-CN" dirty="0"/>
              <a:t>p(</a:t>
            </a:r>
            <a:r>
              <a:rPr lang="en-US" altLang="zh-CN" dirty="0" err="1"/>
              <a:t>z;θ</a:t>
            </a:r>
            <a:r>
              <a:rPr lang="en-US" altLang="zh-CN" dirty="0"/>
              <a:t>)</a:t>
            </a:r>
            <a:r>
              <a:rPr lang="zh-CN" altLang="en-US" dirty="0"/>
              <a:t>为标准高斯分布</a:t>
            </a:r>
            <a:r>
              <a:rPr lang="en-US" altLang="zh-CN" dirty="0"/>
              <a:t>N(z;0,I)</a:t>
            </a:r>
            <a:r>
              <a:rPr lang="zh-CN" altLang="en-US" dirty="0"/>
              <a:t>。</a:t>
            </a:r>
          </a:p>
          <a:p>
            <a:r>
              <a:rPr lang="zh-CN" altLang="en-US" dirty="0"/>
              <a:t>隐变量</a:t>
            </a:r>
            <a:r>
              <a:rPr lang="en-US" altLang="zh-CN" dirty="0"/>
              <a:t>z</a:t>
            </a:r>
            <a:r>
              <a:rPr lang="zh-CN" altLang="en-US" dirty="0"/>
              <a:t>的每一维之间都是独立的。在这个假设下，先验分布</a:t>
            </a:r>
            <a:r>
              <a:rPr lang="en-US" altLang="zh-CN" dirty="0"/>
              <a:t>p(</a:t>
            </a:r>
            <a:r>
              <a:rPr lang="en-US" altLang="zh-CN" dirty="0" err="1"/>
              <a:t>z;θ</a:t>
            </a:r>
            <a:r>
              <a:rPr lang="en-US" altLang="zh-CN" dirty="0"/>
              <a:t>)</a:t>
            </a:r>
            <a:r>
              <a:rPr lang="zh-CN" altLang="en-US" dirty="0"/>
              <a:t>中没有参</a:t>
            </a:r>
          </a:p>
          <a:p>
            <a:r>
              <a:rPr lang="zh-CN" altLang="en-US" dirty="0"/>
              <a:t>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67</a:t>
            </a:fld>
            <a:endParaRPr lang="en-US" altLang="zh-CN"/>
          </a:p>
        </p:txBody>
      </p:sp>
    </p:spTree>
    <p:extLst>
      <p:ext uri="{BB962C8B-B14F-4D97-AF65-F5344CB8AC3E}">
        <p14:creationId xmlns:p14="http://schemas.microsoft.com/office/powerpoint/2010/main" val="415009015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一般为了简化模型，假设隐变量先验分布</a:t>
            </a:r>
            <a:r>
              <a:rPr lang="en-US" altLang="zh-CN" dirty="0"/>
              <a:t>p(</a:t>
            </a:r>
            <a:r>
              <a:rPr lang="en-US" altLang="zh-CN" dirty="0" err="1"/>
              <a:t>z;θ</a:t>
            </a:r>
            <a:r>
              <a:rPr lang="en-US" altLang="zh-CN" dirty="0"/>
              <a:t>)</a:t>
            </a:r>
            <a:r>
              <a:rPr lang="zh-CN" altLang="en-US" dirty="0"/>
              <a:t>为标准高斯分布</a:t>
            </a:r>
            <a:r>
              <a:rPr lang="en-US" altLang="zh-CN" dirty="0"/>
              <a:t>N(z;0,I)</a:t>
            </a:r>
            <a:r>
              <a:rPr lang="zh-CN" altLang="en-US" dirty="0"/>
              <a:t>。</a:t>
            </a:r>
          </a:p>
          <a:p>
            <a:r>
              <a:rPr lang="zh-CN" altLang="en-US" dirty="0"/>
              <a:t>隐变量</a:t>
            </a:r>
            <a:r>
              <a:rPr lang="en-US" altLang="zh-CN" dirty="0"/>
              <a:t>z</a:t>
            </a:r>
            <a:r>
              <a:rPr lang="zh-CN" altLang="en-US" dirty="0"/>
              <a:t>的每一维之间都是独立的。在这个假设下，先验分布</a:t>
            </a:r>
            <a:r>
              <a:rPr lang="en-US" altLang="zh-CN" dirty="0"/>
              <a:t>p(</a:t>
            </a:r>
            <a:r>
              <a:rPr lang="en-US" altLang="zh-CN" dirty="0" err="1"/>
              <a:t>z;θ</a:t>
            </a:r>
            <a:r>
              <a:rPr lang="en-US" altLang="zh-CN" dirty="0"/>
              <a:t>)</a:t>
            </a:r>
            <a:r>
              <a:rPr lang="zh-CN" altLang="en-US" dirty="0"/>
              <a:t>中没有参</a:t>
            </a:r>
          </a:p>
          <a:p>
            <a:r>
              <a:rPr lang="zh-CN" altLang="en-US" dirty="0"/>
              <a:t>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68</a:t>
            </a:fld>
            <a:endParaRPr lang="en-US" altLang="zh-CN"/>
          </a:p>
        </p:txBody>
      </p:sp>
    </p:spTree>
    <p:extLst>
      <p:ext uri="{BB962C8B-B14F-4D97-AF65-F5344CB8AC3E}">
        <p14:creationId xmlns:p14="http://schemas.microsoft.com/office/powerpoint/2010/main" val="100214469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在深度生成模型中，</a:t>
            </a:r>
            <a:r>
              <a:rPr lang="en-US" altLang="zh-CN" dirty="0"/>
              <a:t>p(</a:t>
            </a:r>
            <a:r>
              <a:rPr lang="en-US" altLang="zh-CN" dirty="0" err="1"/>
              <a:t>z|x;θ</a:t>
            </a:r>
            <a:r>
              <a:rPr lang="en-US" altLang="zh-CN" dirty="0"/>
              <a:t>)</a:t>
            </a:r>
            <a:r>
              <a:rPr lang="zh-CN" altLang="en-US" dirty="0"/>
              <a:t>是非常复杂的分布，很难用简单的分布去近似。</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71</a:t>
            </a:fld>
            <a:endParaRPr lang="en-US" altLang="zh-CN"/>
          </a:p>
        </p:txBody>
      </p:sp>
    </p:spTree>
    <p:extLst>
      <p:ext uri="{BB962C8B-B14F-4D97-AF65-F5344CB8AC3E}">
        <p14:creationId xmlns:p14="http://schemas.microsoft.com/office/powerpoint/2010/main" val="201124725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78</a:t>
            </a:fld>
            <a:endParaRPr lang="en-US" altLang="zh-CN"/>
          </a:p>
        </p:txBody>
      </p:sp>
    </p:spTree>
    <p:extLst>
      <p:ext uri="{BB962C8B-B14F-4D97-AF65-F5344CB8AC3E}">
        <p14:creationId xmlns:p14="http://schemas.microsoft.com/office/powerpoint/2010/main" val="30181649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DCGANs</a:t>
            </a:r>
            <a:r>
              <a:rPr lang="zh-CN" altLang="en-US" dirty="0"/>
              <a:t>的主要优点是通过一些经验性的网络结构设计使得对抗训练更</a:t>
            </a:r>
          </a:p>
          <a:p>
            <a:r>
              <a:rPr lang="zh-CN" altLang="en-US" dirty="0"/>
              <a:t>加稳定。比如，（</a:t>
            </a:r>
            <a:r>
              <a:rPr lang="en-US" altLang="zh-CN" dirty="0"/>
              <a:t>1</a:t>
            </a:r>
            <a:r>
              <a:rPr lang="zh-CN" altLang="en-US" dirty="0"/>
              <a:t>）使用代步长的卷积（在判别网络中）和微步卷积（在生成</a:t>
            </a:r>
          </a:p>
          <a:p>
            <a:r>
              <a:rPr lang="zh-CN" altLang="en-US" dirty="0"/>
              <a:t>网络中）来代替汇聚操作，以免损失信息；（</a:t>
            </a:r>
            <a:r>
              <a:rPr lang="en-US" altLang="zh-CN" dirty="0"/>
              <a:t>2</a:t>
            </a:r>
            <a:r>
              <a:rPr lang="zh-CN" altLang="en-US" dirty="0"/>
              <a:t>）使用批量归一化；（</a:t>
            </a:r>
            <a:r>
              <a:rPr lang="en-US" altLang="zh-CN" dirty="0"/>
              <a:t>3</a:t>
            </a:r>
            <a:r>
              <a:rPr lang="zh-CN" altLang="en-US" dirty="0"/>
              <a:t>）去除卷积</a:t>
            </a:r>
          </a:p>
          <a:p>
            <a:r>
              <a:rPr lang="zh-CN" altLang="en-US" dirty="0"/>
              <a:t>层之后的全连接层；（</a:t>
            </a:r>
            <a:r>
              <a:rPr lang="en-US" altLang="zh-CN" dirty="0"/>
              <a:t>4</a:t>
            </a:r>
            <a:r>
              <a:rPr lang="zh-CN" altLang="en-US" dirty="0"/>
              <a:t>）在生成网络中，除了最后一层使用</a:t>
            </a:r>
            <a:r>
              <a:rPr lang="en-US" altLang="zh-CN" dirty="0" err="1"/>
              <a:t>Tanh</a:t>
            </a:r>
            <a:r>
              <a:rPr lang="zh-CN" altLang="en-US" dirty="0"/>
              <a:t>激活函数外，</a:t>
            </a:r>
          </a:p>
          <a:p>
            <a:r>
              <a:rPr lang="zh-CN" altLang="en-US" dirty="0"/>
              <a:t>其余层都使用</a:t>
            </a:r>
            <a:r>
              <a:rPr lang="en-US" altLang="zh-CN" dirty="0" err="1"/>
              <a:t>ReLU</a:t>
            </a:r>
            <a:r>
              <a:rPr lang="zh-CN" altLang="en-US" dirty="0"/>
              <a:t>函数；（</a:t>
            </a:r>
            <a:r>
              <a:rPr lang="en-US" altLang="zh-CN" dirty="0"/>
              <a:t>5</a:t>
            </a:r>
            <a:r>
              <a:rPr lang="zh-CN" altLang="en-US" dirty="0"/>
              <a:t>）在判别网络中，都使用</a:t>
            </a:r>
            <a:r>
              <a:rPr lang="en-US" altLang="zh-CN" dirty="0" err="1"/>
              <a:t>LeakyReLU</a:t>
            </a:r>
            <a:r>
              <a:rPr lang="zh-CN" altLang="en-US" dirty="0"/>
              <a:t>激活函数。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82</a:t>
            </a:fld>
            <a:endParaRPr lang="en-US" altLang="zh-CN"/>
          </a:p>
        </p:txBody>
      </p:sp>
    </p:spTree>
    <p:extLst>
      <p:ext uri="{BB962C8B-B14F-4D97-AF65-F5344CB8AC3E}">
        <p14:creationId xmlns:p14="http://schemas.microsoft.com/office/powerpoint/2010/main" val="10849269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en-US" altLang="zh-TW" dirty="0"/>
              <a:t>English is successful,</a:t>
            </a:r>
            <a:r>
              <a:rPr lang="en-US" altLang="zh-TW" baseline="0" dirty="0"/>
              <a:t> ASRU’15 better than HMM + N-gram</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Add an extra symbol “</a:t>
            </a:r>
            <a:r>
              <a:rPr lang="el-GR" altLang="zh-TW" sz="1200" dirty="0"/>
              <a:t>φ</a:t>
            </a:r>
            <a:r>
              <a:rPr lang="en-US" altLang="zh-TW" sz="1200" dirty="0"/>
              <a:t>” representing “null”</a:t>
            </a:r>
            <a:endParaRPr lang="zh-TW" altLang="en-US" sz="1200" baseline="30000" dirty="0"/>
          </a:p>
          <a:p>
            <a:endParaRPr lang="en-US" altLang="zh-TW" baseline="0" dirty="0"/>
          </a:p>
          <a:p>
            <a:endParaRPr lang="en-US" altLang="zh-TW" baseline="0" dirty="0"/>
          </a:p>
        </p:txBody>
      </p:sp>
      <p:sp>
        <p:nvSpPr>
          <p:cNvPr id="4" name="投影片編號版面配置區 3"/>
          <p:cNvSpPr>
            <a:spLocks noGrp="1"/>
          </p:cNvSpPr>
          <p:nvPr>
            <p:ph type="sldNum" sz="quarter" idx="10"/>
          </p:nvPr>
        </p:nvSpPr>
        <p:spPr/>
        <p:txBody>
          <a:bodyPr/>
          <a:lstStyle/>
          <a:p>
            <a:fld id="{A220914F-BE26-43C4-8063-9E6C159BF45D}" type="slidenum">
              <a:rPr lang="zh-TW" altLang="en-US" smtClean="0"/>
              <a:t>5</a:t>
            </a:fld>
            <a:endParaRPr lang="zh-TW" altLang="en-US"/>
          </a:p>
        </p:txBody>
      </p:sp>
    </p:spTree>
    <p:extLst>
      <p:ext uri="{BB962C8B-B14F-4D97-AF65-F5344CB8AC3E}">
        <p14:creationId xmlns:p14="http://schemas.microsoft.com/office/powerpoint/2010/main" val="13556022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r>
              <a:rPr lang="zh-TW" altLang="en-US" dirty="0"/>
              <a:t>中翻英 英翻中 沒有哪一個一定比較長或比較短</a:t>
            </a:r>
          </a:p>
        </p:txBody>
      </p:sp>
      <p:sp>
        <p:nvSpPr>
          <p:cNvPr id="4" name="投影片編號版面配置區 3"/>
          <p:cNvSpPr>
            <a:spLocks noGrp="1"/>
          </p:cNvSpPr>
          <p:nvPr>
            <p:ph type="sldNum" sz="quarter" idx="10"/>
          </p:nvPr>
        </p:nvSpPr>
        <p:spPr/>
        <p:txBody>
          <a:bodyPr/>
          <a:lstStyle/>
          <a:p>
            <a:fld id="{B0F65742-51E4-418D-8157-79EC9C21EBA9}" type="slidenum">
              <a:rPr lang="zh-TW" altLang="en-US" smtClean="0"/>
              <a:t>6</a:t>
            </a:fld>
            <a:endParaRPr lang="zh-TW" altLang="en-US"/>
          </a:p>
        </p:txBody>
      </p:sp>
    </p:spTree>
    <p:extLst>
      <p:ext uri="{BB962C8B-B14F-4D97-AF65-F5344CB8AC3E}">
        <p14:creationId xmlns:p14="http://schemas.microsoft.com/office/powerpoint/2010/main" val="276305754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从</a:t>
            </a:r>
            <a:r>
              <a:rPr lang="en-US" altLang="zh-CN" dirty="0"/>
              <a:t>(a)</a:t>
            </a:r>
            <a:r>
              <a:rPr lang="zh-CN" altLang="en-US" dirty="0"/>
              <a:t>可以</a:t>
            </a:r>
          </a:p>
          <a:p>
            <a:r>
              <a:rPr lang="zh-CN" altLang="en-US" dirty="0"/>
              <a:t>看出，每次迭代选取的批量样本数越多，下降效果越明显，并且取现越平滑。当</a:t>
            </a:r>
          </a:p>
          <a:p>
            <a:r>
              <a:rPr lang="zh-CN" altLang="en-US" dirty="0"/>
              <a:t>每次选取一个样本时（相当于随机梯度下降），损失整体是下降趋势，但局部看</a:t>
            </a:r>
          </a:p>
          <a:p>
            <a:r>
              <a:rPr lang="zh-CN" altLang="en-US" dirty="0"/>
              <a:t>会来回震荡。从</a:t>
            </a:r>
            <a:r>
              <a:rPr lang="en-US" altLang="zh-CN" dirty="0"/>
              <a:t>(b)</a:t>
            </a:r>
            <a:r>
              <a:rPr lang="zh-CN" altLang="en-US" dirty="0"/>
              <a:t>可以看出，如果按整个数据集迭代的来看损失变化情况，则</a:t>
            </a:r>
          </a:p>
          <a:p>
            <a:r>
              <a:rPr lang="zh-CN" altLang="en-US" dirty="0"/>
              <a:t>小批量样本数越小，下降效果越明显。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14</a:t>
            </a:fld>
            <a:endParaRPr lang="en-US" altLang="zh-CN"/>
          </a:p>
        </p:txBody>
      </p:sp>
    </p:spTree>
    <p:extLst>
      <p:ext uri="{BB962C8B-B14F-4D97-AF65-F5344CB8AC3E}">
        <p14:creationId xmlns:p14="http://schemas.microsoft.com/office/powerpoint/2010/main" val="91241531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α</a:t>
            </a:r>
            <a:r>
              <a:rPr lang="zh-CN" altLang="en-US" dirty="0"/>
              <a:t>是初始的学习率</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15</a:t>
            </a:fld>
            <a:endParaRPr lang="en-US" altLang="zh-CN"/>
          </a:p>
        </p:txBody>
      </p:sp>
    </p:spTree>
    <p:extLst>
      <p:ext uri="{BB962C8B-B14F-4D97-AF65-F5344CB8AC3E}">
        <p14:creationId xmlns:p14="http://schemas.microsoft.com/office/powerpoint/2010/main" val="27971471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1" kern="1200" dirty="0">
                <a:solidFill>
                  <a:schemeClr val="tx1"/>
                </a:solidFill>
                <a:effectLst/>
                <a:latin typeface="+mn-lt"/>
                <a:ea typeface="+mn-ea"/>
                <a:cs typeface="+mn-cs"/>
              </a:rPr>
              <a:t>From the above images one can see that The </a:t>
            </a:r>
            <a:r>
              <a:rPr lang="en-US" altLang="zh-CN" sz="1200" b="1" i="1" kern="1200" dirty="0">
                <a:solidFill>
                  <a:schemeClr val="tx1"/>
                </a:solidFill>
                <a:effectLst/>
                <a:latin typeface="+mn-lt"/>
                <a:ea typeface="+mn-ea"/>
                <a:cs typeface="+mn-cs"/>
              </a:rPr>
              <a:t>Adaptive algorithms</a:t>
            </a:r>
            <a:r>
              <a:rPr lang="en-US" altLang="zh-CN" sz="1200" b="0" i="1" kern="1200" dirty="0">
                <a:solidFill>
                  <a:schemeClr val="tx1"/>
                </a:solidFill>
                <a:effectLst/>
                <a:latin typeface="+mn-lt"/>
                <a:ea typeface="+mn-ea"/>
                <a:cs typeface="+mn-cs"/>
              </a:rPr>
              <a:t> </a:t>
            </a:r>
            <a:r>
              <a:rPr lang="en-US" altLang="zh-CN" sz="1200" b="1" i="1" kern="1200" dirty="0">
                <a:solidFill>
                  <a:schemeClr val="tx1"/>
                </a:solidFill>
                <a:effectLst/>
                <a:latin typeface="+mn-lt"/>
                <a:ea typeface="+mn-ea"/>
                <a:cs typeface="+mn-cs"/>
              </a:rPr>
              <a:t>converge</a:t>
            </a:r>
            <a:r>
              <a:rPr lang="en-US" altLang="zh-CN" sz="1200" b="0" i="1" kern="1200" dirty="0">
                <a:solidFill>
                  <a:schemeClr val="tx1"/>
                </a:solidFill>
                <a:effectLst/>
                <a:latin typeface="+mn-lt"/>
                <a:ea typeface="+mn-ea"/>
                <a:cs typeface="+mn-cs"/>
              </a:rPr>
              <a:t> very fast and quickly find the right direction in which parameter updates should occur. Whereas standard </a:t>
            </a:r>
            <a:r>
              <a:rPr lang="en-US" altLang="zh-CN" sz="1200" b="1" i="1" kern="1200" dirty="0">
                <a:solidFill>
                  <a:schemeClr val="tx1"/>
                </a:solidFill>
                <a:effectLst/>
                <a:latin typeface="+mn-lt"/>
                <a:ea typeface="+mn-ea"/>
                <a:cs typeface="+mn-cs"/>
              </a:rPr>
              <a:t>SGD , NAG and momentum</a:t>
            </a:r>
            <a:r>
              <a:rPr lang="en-US" altLang="zh-CN" sz="1200" b="0" i="1" kern="1200" dirty="0">
                <a:solidFill>
                  <a:schemeClr val="tx1"/>
                </a:solidFill>
                <a:effectLst/>
                <a:latin typeface="+mn-lt"/>
                <a:ea typeface="+mn-ea"/>
                <a:cs typeface="+mn-cs"/>
              </a:rPr>
              <a:t> techniques are very slow and could not find the right direction.</a:t>
            </a:r>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16</a:t>
            </a:fld>
            <a:endParaRPr lang="en-US" altLang="zh-CN"/>
          </a:p>
        </p:txBody>
      </p:sp>
    </p:spTree>
    <p:extLst>
      <p:ext uri="{BB962C8B-B14F-4D97-AF65-F5344CB8AC3E}">
        <p14:creationId xmlns:p14="http://schemas.microsoft.com/office/powerpoint/2010/main" val="257999803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虽然深层神经网络的容量足够记住所有训练数据，但依然优先记住训练数据中的</a:t>
            </a:r>
          </a:p>
          <a:p>
            <a:r>
              <a:rPr lang="zh-CN" altLang="en-US" dirty="0"/>
              <a:t>一般规律，即有泛化能力的规律。</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18</a:t>
            </a:fld>
            <a:endParaRPr lang="en-US" altLang="zh-CN"/>
          </a:p>
        </p:txBody>
      </p:sp>
    </p:spTree>
    <p:extLst>
      <p:ext uri="{BB962C8B-B14F-4D97-AF65-F5344CB8AC3E}">
        <p14:creationId xmlns:p14="http://schemas.microsoft.com/office/powerpoint/2010/main" val="19627314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简单循环神经网络存在长期依赖问题</a:t>
            </a:r>
            <a:endParaRPr lang="en-US" altLang="zh-CN" dirty="0"/>
          </a:p>
          <a:p>
            <a:pPr lvl="1"/>
            <a:r>
              <a:rPr lang="zh-CN" altLang="en-US" dirty="0"/>
              <a:t>（</a:t>
            </a:r>
            <a:r>
              <a:rPr lang="en-US" altLang="zh-CN" dirty="0"/>
              <a:t> LSTM</a:t>
            </a:r>
            <a:r>
              <a:rPr lang="zh-CN" altLang="en-US" dirty="0"/>
              <a:t>网络）引入一个近似线性依赖的记忆单元来存储远距离的信息。</a:t>
            </a:r>
            <a:endParaRPr lang="en-US" altLang="zh-CN" dirty="0"/>
          </a:p>
          <a:p>
            <a:pPr lvl="1"/>
            <a:r>
              <a:rPr lang="zh-CN" altLang="en-US" dirty="0"/>
              <a:t>记忆单元的存储能力和其大小相关。如果增加记忆单元的大小，网络的参数也随之增加。</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24</a:t>
            </a:fld>
            <a:endParaRPr lang="en-US" altLang="zh-CN"/>
          </a:p>
        </p:txBody>
      </p:sp>
    </p:spTree>
    <p:extLst>
      <p:ext uri="{BB962C8B-B14F-4D97-AF65-F5344CB8AC3E}">
        <p14:creationId xmlns:p14="http://schemas.microsoft.com/office/powerpoint/2010/main" val="264662618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在玻尔兹曼机中，每个变量</a:t>
            </a:r>
            <a:r>
              <a:rPr lang="en-US" altLang="zh-CN" dirty="0"/>
              <a:t>X </a:t>
            </a:r>
            <a:r>
              <a:rPr lang="en-US" altLang="zh-CN" dirty="0" err="1"/>
              <a:t>i</a:t>
            </a:r>
            <a:r>
              <a:rPr lang="en-US" altLang="zh-CN" dirty="0"/>
              <a:t> </a:t>
            </a:r>
            <a:r>
              <a:rPr lang="zh-CN" altLang="en-US" dirty="0"/>
              <a:t>可以解释为是否接受一个基本假设</a:t>
            </a:r>
            <a:r>
              <a:rPr lang="en-US" altLang="zh-CN" dirty="0"/>
              <a:t>[Ackley</a:t>
            </a:r>
          </a:p>
          <a:p>
            <a:r>
              <a:rPr lang="en-US" altLang="zh-CN" dirty="0"/>
              <a:t>et al., 1985]</a:t>
            </a:r>
            <a:r>
              <a:rPr lang="zh-CN" altLang="en-US" dirty="0"/>
              <a:t>，其取值为</a:t>
            </a:r>
            <a:r>
              <a:rPr lang="en-US" altLang="zh-CN" dirty="0"/>
              <a:t>1</a:t>
            </a:r>
            <a:r>
              <a:rPr lang="zh-CN" altLang="en-US" dirty="0"/>
              <a:t>或</a:t>
            </a:r>
            <a:r>
              <a:rPr lang="en-US" altLang="zh-CN" dirty="0"/>
              <a:t>0</a:t>
            </a:r>
            <a:r>
              <a:rPr lang="zh-CN" altLang="en-US" dirty="0"/>
              <a:t>分别表示系统接受或拒绝该假设。</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58</a:t>
            </a:fld>
            <a:endParaRPr lang="en-US" altLang="zh-CN"/>
          </a:p>
        </p:txBody>
      </p:sp>
    </p:spTree>
    <p:extLst>
      <p:ext uri="{BB962C8B-B14F-4D97-AF65-F5344CB8AC3E}">
        <p14:creationId xmlns:p14="http://schemas.microsoft.com/office/powerpoint/2010/main" val="247436541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dirty="0"/>
              <a:t>神经网络与深度学习</a:t>
            </a:r>
            <a:endParaRPr lang="zh-CN" altLang="zh-CN" sz="1400" dirty="0">
              <a:latin typeface="+mn-ea"/>
              <a:ea typeface="+mn-ea"/>
            </a:endParaRPr>
          </a:p>
        </p:txBody>
      </p:sp>
      <p:sp>
        <p:nvSpPr>
          <p:cNvPr id="17" name="Rectangle 16"/>
          <p:cNvSpPr/>
          <p:nvPr userDrawn="1"/>
        </p:nvSpPr>
        <p:spPr>
          <a:xfrm>
            <a:off x="457200" y="6362436"/>
            <a:ext cx="1620957" cy="307777"/>
          </a:xfrm>
          <a:prstGeom prst="rect">
            <a:avLst/>
          </a:prstGeom>
        </p:spPr>
        <p:txBody>
          <a:bodyPr wrap="none">
            <a:spAutoFit/>
          </a:bodyPr>
          <a:lstStyle/>
          <a:p>
            <a:r>
              <a:rPr lang="zh-CN" altLang="en-US" sz="1400" dirty="0">
                <a:latin typeface="+mn-ea"/>
                <a:ea typeface="+mn-ea"/>
              </a:rPr>
              <a:t>邱锡鹏，复旦大学</a:t>
            </a:r>
            <a:endParaRPr lang="zh-CN" altLang="en-US" sz="1400" dirty="0"/>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2" Type="http://schemas.openxmlformats.org/officeDocument/2006/relationships/image" Target="../media/image105.tmp"/><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106.emf"/><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slide" Target="slide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2.tmp"/><Relationship Id="rId2" Type="http://schemas.openxmlformats.org/officeDocument/2006/relationships/image" Target="../media/image11.tmp"/><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3" Type="http://schemas.openxmlformats.org/officeDocument/2006/relationships/image" Target="../media/image13.tmp"/><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14.tmp"/></Relationships>
</file>

<file path=ppt/slides/_rels/slide15.xml.rels><?xml version="1.0" encoding="UTF-8" standalone="yes"?>
<Relationships xmlns="http://schemas.openxmlformats.org/package/2006/relationships"><Relationship Id="rId3" Type="http://schemas.openxmlformats.org/officeDocument/2006/relationships/hyperlink" Target="http://ruder.io/optimizing-gradient-descent/index.html" TargetMode="External"/><Relationship Id="rId7"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3.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hyperlink" Target="https://medium.com/towards-data-science/types-of-optimization-algorithms-used-in-neural-networks-and-ways-to-optimize-gradient-95ae5d39529f" TargetMode="Externa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8.jp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8" Type="http://schemas.openxmlformats.org/officeDocument/2006/relationships/image" Target="../media/image20.tmp"/><Relationship Id="rId3" Type="http://schemas.openxmlformats.org/officeDocument/2006/relationships/diagramLayout" Target="../diagrams/layout1.xml"/><Relationship Id="rId7" Type="http://schemas.openxmlformats.org/officeDocument/2006/relationships/image" Target="../media/image19.png"/><Relationship Id="rId2" Type="http://schemas.openxmlformats.org/officeDocument/2006/relationships/diagramData" Target="../diagrams/data1.xml"/><Relationship Id="rId1" Type="http://schemas.openxmlformats.org/officeDocument/2006/relationships/slideLayout" Target="../slideLayouts/slideLayout3.xml"/><Relationship Id="rId6" Type="http://schemas.microsoft.com/office/2007/relationships/diagramDrawing" Target="../diagrams/drawing1.xml"/><Relationship Id="rId5" Type="http://schemas.openxmlformats.org/officeDocument/2006/relationships/diagramColors" Target="../diagrams/colors1.xml"/><Relationship Id="rId4" Type="http://schemas.openxmlformats.org/officeDocument/2006/relationships/diagramQuickStyle" Target="../diagrams/quickStyle1.xml"/></Relationships>
</file>

<file path=ppt/slides/_rels/slide2.xml.rels><?xml version="1.0" encoding="UTF-8" standalone="yes"?>
<Relationships xmlns="http://schemas.openxmlformats.org/package/2006/relationships"><Relationship Id="rId3" Type="http://schemas.openxmlformats.org/officeDocument/2006/relationships/image" Target="../media/image4.tmp"/><Relationship Id="rId2" Type="http://schemas.openxmlformats.org/officeDocument/2006/relationships/image" Target="../media/image3.tmp"/><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23.tmp"/><Relationship Id="rId2" Type="http://schemas.openxmlformats.org/officeDocument/2006/relationships/image" Target="../media/image22.tmp"/><Relationship Id="rId1" Type="http://schemas.openxmlformats.org/officeDocument/2006/relationships/slideLayout" Target="../slideLayouts/slideLayout6.xml"/><Relationship Id="rId4" Type="http://schemas.openxmlformats.org/officeDocument/2006/relationships/image" Target="../media/image24.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2" Type="http://schemas.openxmlformats.org/officeDocument/2006/relationships/image" Target="../media/image25.jpe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7.tmp"/><Relationship Id="rId2" Type="http://schemas.openxmlformats.org/officeDocument/2006/relationships/image" Target="../media/image26.tmp"/><Relationship Id="rId1" Type="http://schemas.openxmlformats.org/officeDocument/2006/relationships/slideLayout" Target="../slideLayouts/slideLayout3.xml"/><Relationship Id="rId5" Type="http://schemas.openxmlformats.org/officeDocument/2006/relationships/image" Target="../media/image29.tmp"/><Relationship Id="rId4" Type="http://schemas.openxmlformats.org/officeDocument/2006/relationships/image" Target="../media/image28.tm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diagramLayout" Target="../diagrams/layout3.xml"/><Relationship Id="rId2" Type="http://schemas.openxmlformats.org/officeDocument/2006/relationships/diagramData" Target="../diagrams/data3.xml"/><Relationship Id="rId1" Type="http://schemas.openxmlformats.org/officeDocument/2006/relationships/slideLayout" Target="../slideLayouts/slideLayout3.xml"/><Relationship Id="rId6" Type="http://schemas.microsoft.com/office/2007/relationships/diagramDrawing" Target="../diagrams/drawing3.xml"/><Relationship Id="rId5" Type="http://schemas.openxmlformats.org/officeDocument/2006/relationships/diagramColors" Target="../diagrams/colors3.xml"/><Relationship Id="rId4" Type="http://schemas.openxmlformats.org/officeDocument/2006/relationships/diagramQuickStyle" Target="../diagrams/quickStyle3.xml"/></Relationships>
</file>

<file path=ppt/slides/_rels/slide31.xml.rels><?xml version="1.0" encoding="UTF-8" standalone="yes"?>
<Relationships xmlns="http://schemas.openxmlformats.org/package/2006/relationships"><Relationship Id="rId2" Type="http://schemas.openxmlformats.org/officeDocument/2006/relationships/image" Target="../media/image186.png"/><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2" Type="http://schemas.openxmlformats.org/officeDocument/2006/relationships/image" Target="../media/image30.tmp"/><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image" Target="../media/image33.tmp"/><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slide" Target="slide64.xml"/><Relationship Id="rId2" Type="http://schemas.openxmlformats.org/officeDocument/2006/relationships/slide" Target="slide58.xml"/><Relationship Id="rId1" Type="http://schemas.openxmlformats.org/officeDocument/2006/relationships/slideLayout" Target="../slideLayouts/slideLayout3.xml"/><Relationship Id="rId4" Type="http://schemas.openxmlformats.org/officeDocument/2006/relationships/slide" Target="slide66.xml"/></Relationships>
</file>

<file path=ppt/slides/_rels/slide38.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35.tmp"/><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36.tmp"/><Relationship Id="rId2" Type="http://schemas.openxmlformats.org/officeDocument/2006/relationships/image" Target="../media/image211.png"/><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2" Type="http://schemas.openxmlformats.org/officeDocument/2006/relationships/image" Target="../media/image37.tmp"/><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39.tmp"/><Relationship Id="rId2" Type="http://schemas.openxmlformats.org/officeDocument/2006/relationships/image" Target="../media/image38.tmp"/><Relationship Id="rId1" Type="http://schemas.openxmlformats.org/officeDocument/2006/relationships/slideLayout" Target="../slideLayouts/slideLayout6.xml"/><Relationship Id="rId5" Type="http://schemas.openxmlformats.org/officeDocument/2006/relationships/image" Target="../media/image41.tmp"/><Relationship Id="rId4" Type="http://schemas.openxmlformats.org/officeDocument/2006/relationships/image" Target="../media/image40.tmp"/></Relationships>
</file>

<file path=ppt/slides/_rels/slide45.xml.rels><?xml version="1.0" encoding="UTF-8" standalone="yes"?>
<Relationships xmlns="http://schemas.openxmlformats.org/package/2006/relationships"><Relationship Id="rId2" Type="http://schemas.openxmlformats.org/officeDocument/2006/relationships/image" Target="../media/image42.tmp"/><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image" Target="../media/image43.tmp"/><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6.xml"/><Relationship Id="rId6" Type="http://schemas.openxmlformats.org/officeDocument/2006/relationships/image" Target="../media/image48.tmp"/><Relationship Id="rId5" Type="http://schemas.openxmlformats.org/officeDocument/2006/relationships/image" Target="../media/image47.tmp"/><Relationship Id="rId4" Type="http://schemas.openxmlformats.org/officeDocument/2006/relationships/image" Target="../media/image46.tmp"/></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image" Target="../media/image52.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3" Type="http://schemas.openxmlformats.org/officeDocument/2006/relationships/image" Target="../media/image55.tmp"/><Relationship Id="rId2" Type="http://schemas.openxmlformats.org/officeDocument/2006/relationships/image" Target="../media/image54.tmp"/><Relationship Id="rId1" Type="http://schemas.openxmlformats.org/officeDocument/2006/relationships/slideLayout" Target="../slideLayouts/slideLayout3.xml"/><Relationship Id="rId4" Type="http://schemas.openxmlformats.org/officeDocument/2006/relationships/image" Target="../media/image56.tmp"/></Relationships>
</file>

<file path=ppt/slides/_rels/slide54.xml.rels><?xml version="1.0" encoding="UTF-8" standalone="yes"?>
<Relationships xmlns="http://schemas.openxmlformats.org/package/2006/relationships"><Relationship Id="rId3" Type="http://schemas.openxmlformats.org/officeDocument/2006/relationships/image" Target="../media/image58.tmp"/><Relationship Id="rId2" Type="http://schemas.openxmlformats.org/officeDocument/2006/relationships/image" Target="../media/image57.tmp"/><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59.tmp"/><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60.tmp"/><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61.tmp"/><Relationship Id="rId2" Type="http://schemas.openxmlformats.org/officeDocument/2006/relationships/notesSlide" Target="../notesSlides/notesSlide9.xml"/><Relationship Id="rId1" Type="http://schemas.openxmlformats.org/officeDocument/2006/relationships/slideLayout" Target="../slideLayouts/slideLayout6.xml"/><Relationship Id="rId5" Type="http://schemas.openxmlformats.org/officeDocument/2006/relationships/image" Target="../media/image63.tmp"/><Relationship Id="rId4" Type="http://schemas.openxmlformats.org/officeDocument/2006/relationships/image" Target="../media/image62.tmp"/></Relationships>
</file>

<file path=ppt/slides/_rels/slide59.xml.rels><?xml version="1.0" encoding="UTF-8" standalone="yes"?>
<Relationships xmlns="http://schemas.openxmlformats.org/package/2006/relationships"><Relationship Id="rId2" Type="http://schemas.openxmlformats.org/officeDocument/2006/relationships/image" Target="../media/image64.tmp"/><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66.tmp"/><Relationship Id="rId2" Type="http://schemas.openxmlformats.org/officeDocument/2006/relationships/image" Target="../media/image65.tmp"/><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67.tmp"/><Relationship Id="rId2" Type="http://schemas.openxmlformats.org/officeDocument/2006/relationships/image" Target="../media/image66.tmp"/><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69.tmp"/><Relationship Id="rId2" Type="http://schemas.openxmlformats.org/officeDocument/2006/relationships/image" Target="../media/image68.tmp"/><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71.tmp"/><Relationship Id="rId2" Type="http://schemas.openxmlformats.org/officeDocument/2006/relationships/image" Target="../media/image70.tmp"/><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72.tmp"/><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53.tmp"/><Relationship Id="rId2" Type="http://schemas.openxmlformats.org/officeDocument/2006/relationships/notesSlide" Target="../notesSlides/notesSlide12.xml"/><Relationship Id="rId1" Type="http://schemas.openxmlformats.org/officeDocument/2006/relationships/slideLayout" Target="../slideLayouts/slideLayout6.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74.tmp"/><Relationship Id="rId2" Type="http://schemas.openxmlformats.org/officeDocument/2006/relationships/image" Target="../media/image73.tmp"/><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3" Type="http://schemas.openxmlformats.org/officeDocument/2006/relationships/image" Target="../media/image75.tmp"/><Relationship Id="rId2" Type="http://schemas.openxmlformats.org/officeDocument/2006/relationships/notesSlide" Target="../notesSlides/notesSlide13.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2" Type="http://schemas.openxmlformats.org/officeDocument/2006/relationships/image" Target="../media/image76.tmp"/><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8.tmp"/><Relationship Id="rId2" Type="http://schemas.openxmlformats.org/officeDocument/2006/relationships/image" Target="../media/image77.tmp"/><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79.tmp"/><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1.tmp"/><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85.tmp"/><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86.tmp"/><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3" Type="http://schemas.openxmlformats.org/officeDocument/2006/relationships/image" Target="../media/image87.tmp"/><Relationship Id="rId2" Type="http://schemas.openxmlformats.org/officeDocument/2006/relationships/image" Target="../media/image83.tmp"/><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2" Type="http://schemas.openxmlformats.org/officeDocument/2006/relationships/image" Target="../media/image88.tmp"/><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89.tmp"/><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2" Type="http://schemas.openxmlformats.org/officeDocument/2006/relationships/image" Target="../media/image90.tmp"/><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91.tmp"/><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2" Type="http://schemas.openxmlformats.org/officeDocument/2006/relationships/image" Target="../media/image92.tmp"/><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3" Type="http://schemas.openxmlformats.org/officeDocument/2006/relationships/image" Target="../media/image94.tmp"/><Relationship Id="rId2" Type="http://schemas.openxmlformats.org/officeDocument/2006/relationships/image" Target="../media/image93.tmp"/><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image" Target="../media/image95.tmp"/><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3" Type="http://schemas.openxmlformats.org/officeDocument/2006/relationships/image" Target="../media/image97.tmp"/><Relationship Id="rId2" Type="http://schemas.openxmlformats.org/officeDocument/2006/relationships/image" Target="../media/image96.tmp"/><Relationship Id="rId1" Type="http://schemas.openxmlformats.org/officeDocument/2006/relationships/slideLayout" Target="../slideLayouts/slideLayout3.xml"/><Relationship Id="rId4" Type="http://schemas.openxmlformats.org/officeDocument/2006/relationships/image" Target="../media/image98.tmp"/></Relationships>
</file>

<file path=ppt/slides/_rels/slide95.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image" Target="../media/image99.tmp"/><Relationship Id="rId1" Type="http://schemas.openxmlformats.org/officeDocument/2006/relationships/slideLayout" Target="../slideLayouts/slideLayout3.xml"/><Relationship Id="rId4" Type="http://schemas.openxmlformats.org/officeDocument/2006/relationships/image" Target="../media/image101.tmp"/></Relationships>
</file>

<file path=ppt/slides/_rels/slide96.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104.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6146" name="Picture 2" descr="âå¾ç½ç» deepmind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47800" y="1524000"/>
            <a:ext cx="5943600" cy="434728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297117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作诗</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2305483"/>
            <a:ext cx="8229600" cy="2764559"/>
          </a:xfrm>
        </p:spPr>
      </p:pic>
    </p:spTree>
    <p:extLst>
      <p:ext uri="{BB962C8B-B14F-4D97-AF65-F5344CB8AC3E}">
        <p14:creationId xmlns:p14="http://schemas.microsoft.com/office/powerpoint/2010/main" val="4222391329"/>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69856" y="152400"/>
            <a:ext cx="6716944" cy="6193971"/>
          </a:xfrm>
        </p:spPr>
      </p:pic>
    </p:spTree>
    <p:extLst>
      <p:ext uri="{BB962C8B-B14F-4D97-AF65-F5344CB8AC3E}">
        <p14:creationId xmlns:p14="http://schemas.microsoft.com/office/powerpoint/2010/main" val="151613815"/>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汇总</a:t>
            </a:r>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344528698"/>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推荐课程</a:t>
            </a:r>
          </a:p>
        </p:txBody>
      </p:sp>
      <p:sp>
        <p:nvSpPr>
          <p:cNvPr id="4" name="内容占位符 3"/>
          <p:cNvSpPr>
            <a:spLocks noGrp="1"/>
          </p:cNvSpPr>
          <p:nvPr>
            <p:ph sz="quarter" idx="1"/>
          </p:nvPr>
        </p:nvSpPr>
        <p:spPr/>
        <p:txBody>
          <a:bodyPr/>
          <a:lstStyle/>
          <a:p>
            <a:r>
              <a:rPr lang="zh-CN" altLang="en-US" sz="2400" dirty="0"/>
              <a:t>斯坦福大学</a:t>
            </a:r>
            <a:r>
              <a:rPr lang="en-US" altLang="zh-CN" sz="2400" dirty="0"/>
              <a:t>CS224d: Deep Learning for Natural Language Processing</a:t>
            </a:r>
          </a:p>
          <a:p>
            <a:pPr lvl="1"/>
            <a:r>
              <a:rPr lang="en-US" altLang="zh-CN" sz="2000" dirty="0"/>
              <a:t>http://cs224d.stanford.edu/</a:t>
            </a:r>
          </a:p>
          <a:p>
            <a:pPr lvl="1"/>
            <a:r>
              <a:rPr lang="en-US" altLang="zh-CN" sz="2000" dirty="0"/>
              <a:t>Richard </a:t>
            </a:r>
            <a:r>
              <a:rPr lang="en-US" altLang="zh-CN" sz="2000" dirty="0" err="1"/>
              <a:t>Socher</a:t>
            </a:r>
            <a:r>
              <a:rPr lang="en-US" altLang="zh-CN" sz="2000" dirty="0"/>
              <a:t> </a:t>
            </a:r>
            <a:r>
              <a:rPr lang="zh-CN" altLang="en-US" sz="2000" dirty="0"/>
              <a:t>主要讲解自然语言处理领域的各种深度学习模型</a:t>
            </a:r>
          </a:p>
          <a:p>
            <a:r>
              <a:rPr lang="zh-CN" altLang="en-US" sz="2400" dirty="0"/>
              <a:t>斯坦福大学</a:t>
            </a:r>
            <a:r>
              <a:rPr lang="en-US" altLang="zh-CN" sz="2400" dirty="0"/>
              <a:t>CS231n: Convolutional Neural Networks for Visual Recognition</a:t>
            </a:r>
          </a:p>
          <a:p>
            <a:pPr lvl="1"/>
            <a:r>
              <a:rPr lang="en-US" altLang="zh-CN" sz="2000" dirty="0"/>
              <a:t>http://cs231n.stanford.edu/</a:t>
            </a:r>
          </a:p>
          <a:p>
            <a:pPr lvl="1"/>
            <a:r>
              <a:rPr lang="en-US" altLang="zh-CN" sz="2000" dirty="0" err="1"/>
              <a:t>Fei-Fei</a:t>
            </a:r>
            <a:r>
              <a:rPr lang="en-US" altLang="zh-CN" sz="2000" dirty="0"/>
              <a:t> Li Andrej </a:t>
            </a:r>
            <a:r>
              <a:rPr lang="en-US" altLang="zh-CN" sz="2000" dirty="0" err="1"/>
              <a:t>Karpathy</a:t>
            </a:r>
            <a:r>
              <a:rPr lang="en-US" altLang="zh-CN" sz="2000" dirty="0"/>
              <a:t> </a:t>
            </a:r>
            <a:r>
              <a:rPr lang="zh-CN" altLang="en-US" sz="2000" dirty="0"/>
              <a:t>主要讲解</a:t>
            </a:r>
            <a:r>
              <a:rPr lang="en-US" altLang="zh-CN" sz="2000" dirty="0"/>
              <a:t>CNN</a:t>
            </a:r>
            <a:r>
              <a:rPr lang="zh-CN" altLang="en-US" sz="2000" dirty="0"/>
              <a:t>、</a:t>
            </a:r>
            <a:r>
              <a:rPr lang="en-US" altLang="zh-CN" sz="2000" dirty="0"/>
              <a:t>RNN</a:t>
            </a:r>
            <a:r>
              <a:rPr lang="zh-CN" altLang="en-US" sz="2000" dirty="0"/>
              <a:t>在图像领域的应用</a:t>
            </a:r>
            <a:endParaRPr lang="en-US" altLang="zh-CN" sz="2000" dirty="0"/>
          </a:p>
          <a:p>
            <a:r>
              <a:rPr lang="zh-CN" altLang="en-US" sz="2400" dirty="0"/>
              <a:t>加州大学伯克利分校 </a:t>
            </a:r>
            <a:r>
              <a:rPr lang="en-US" altLang="zh-CN" sz="2400" dirty="0"/>
              <a:t>CS 294: Deep Reinforcement Learning</a:t>
            </a:r>
          </a:p>
          <a:p>
            <a:pPr lvl="1"/>
            <a:r>
              <a:rPr lang="en-US" altLang="zh-CN" sz="2000" dirty="0"/>
              <a:t>http://rail.eecs.berkeley.edu/deeprlcourse/</a:t>
            </a:r>
            <a:endParaRPr lang="zh-CN" altLang="en-US" sz="2000" dirty="0"/>
          </a:p>
        </p:txBody>
      </p:sp>
    </p:spTree>
    <p:extLst>
      <p:ext uri="{BB962C8B-B14F-4D97-AF65-F5344CB8AC3E}">
        <p14:creationId xmlns:p14="http://schemas.microsoft.com/office/powerpoint/2010/main" val="2918166294"/>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推荐材料</a:t>
            </a:r>
          </a:p>
        </p:txBody>
      </p:sp>
      <p:sp>
        <p:nvSpPr>
          <p:cNvPr id="3" name="内容占位符 2"/>
          <p:cNvSpPr>
            <a:spLocks noGrp="1"/>
          </p:cNvSpPr>
          <p:nvPr>
            <p:ph sz="quarter" idx="1"/>
          </p:nvPr>
        </p:nvSpPr>
        <p:spPr/>
        <p:txBody>
          <a:bodyPr/>
          <a:lstStyle/>
          <a:p>
            <a:r>
              <a:rPr lang="zh-CN" altLang="en-US" dirty="0"/>
              <a:t>林轩田</a:t>
            </a:r>
            <a:r>
              <a:rPr lang="en-US" altLang="zh-CN" dirty="0"/>
              <a:t>《</a:t>
            </a:r>
            <a:r>
              <a:rPr lang="zh-CN" altLang="en-US" dirty="0"/>
              <a:t>机器学习基石</a:t>
            </a:r>
            <a:r>
              <a:rPr lang="en-US" altLang="zh-CN" dirty="0"/>
              <a:t>》《</a:t>
            </a:r>
            <a:r>
              <a:rPr lang="zh-CN" altLang="en-US" dirty="0"/>
              <a:t>机器学习技法</a:t>
            </a:r>
            <a:r>
              <a:rPr lang="en-US" altLang="zh-CN" dirty="0"/>
              <a:t>》</a:t>
            </a:r>
          </a:p>
          <a:p>
            <a:pPr lvl="1"/>
            <a:r>
              <a:rPr lang="en-US" altLang="zh-CN" dirty="0"/>
              <a:t>https://www.csie.ntu.edu.tw/~htlin/mooc/</a:t>
            </a:r>
          </a:p>
          <a:p>
            <a:r>
              <a:rPr lang="zh-CN" altLang="en-US" dirty="0"/>
              <a:t>李宏毅</a:t>
            </a:r>
            <a:r>
              <a:rPr lang="en-US" altLang="zh-CN" dirty="0"/>
              <a:t>《1</a:t>
            </a:r>
            <a:r>
              <a:rPr lang="zh-CN" altLang="en-US" dirty="0"/>
              <a:t>天搞懂深度学习</a:t>
            </a:r>
            <a:r>
              <a:rPr lang="en-US" altLang="zh-CN" dirty="0"/>
              <a:t>》</a:t>
            </a:r>
          </a:p>
          <a:p>
            <a:pPr lvl="1"/>
            <a:r>
              <a:rPr lang="en-US" altLang="zh-CN" dirty="0"/>
              <a:t>http://speech.ee.ntu.edu.tw/~tlkagk/slide/Tutorial_HYLee_Deep.pptx</a:t>
            </a:r>
          </a:p>
          <a:p>
            <a:r>
              <a:rPr lang="zh-CN" altLang="en-US" dirty="0"/>
              <a:t>李宏毅</a:t>
            </a:r>
            <a:r>
              <a:rPr lang="en-US" altLang="zh-CN" dirty="0"/>
              <a:t>《Generative Adversarial Network (GAN)》</a:t>
            </a:r>
          </a:p>
          <a:p>
            <a:pPr lvl="1"/>
            <a:r>
              <a:rPr lang="en-US" altLang="zh-CN" dirty="0"/>
              <a:t>http://speech.ee.ntu.edu.tw/~tlkagk/slide/Tutorial_HYLee_GAN.pptx</a:t>
            </a:r>
          </a:p>
          <a:p>
            <a:endParaRPr lang="en-US" altLang="zh-CN" dirty="0"/>
          </a:p>
          <a:p>
            <a:endParaRPr lang="en-US" altLang="zh-CN" dirty="0"/>
          </a:p>
          <a:p>
            <a:endParaRPr lang="zh-CN" altLang="en-US" dirty="0"/>
          </a:p>
        </p:txBody>
      </p:sp>
    </p:spTree>
    <p:extLst>
      <p:ext uri="{BB962C8B-B14F-4D97-AF65-F5344CB8AC3E}">
        <p14:creationId xmlns:p14="http://schemas.microsoft.com/office/powerpoint/2010/main" val="3501963601"/>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3200400" y="3962400"/>
            <a:ext cx="2313454" cy="369332"/>
          </a:xfrm>
          <a:prstGeom prst="rect">
            <a:avLst/>
          </a:prstGeom>
        </p:spPr>
        <p:txBody>
          <a:bodyPr wrap="none">
            <a:spAutoFit/>
          </a:bodyPr>
          <a:lstStyle/>
          <a:p>
            <a:r>
              <a:rPr lang="zh-CN" altLang="en-US" dirty="0"/>
              <a:t>https://nndl.github.io/</a:t>
            </a:r>
          </a:p>
        </p:txBody>
      </p:sp>
    </p:spTree>
    <p:extLst>
      <p:ext uri="{BB962C8B-B14F-4D97-AF65-F5344CB8AC3E}">
        <p14:creationId xmlns:p14="http://schemas.microsoft.com/office/powerpoint/2010/main" val="178499742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写字</a:t>
            </a:r>
          </a:p>
        </p:txBody>
      </p:sp>
      <p:sp>
        <p:nvSpPr>
          <p:cNvPr id="3" name="内容占位符 2"/>
          <p:cNvSpPr>
            <a:spLocks noGrp="1"/>
          </p:cNvSpPr>
          <p:nvPr>
            <p:ph sz="quarter" idx="1"/>
          </p:nvPr>
        </p:nvSpPr>
        <p:spPr/>
        <p:txBody>
          <a:bodyPr/>
          <a:lstStyle/>
          <a:p>
            <a:pPr lvl="1"/>
            <a:r>
              <a:rPr lang="zh-CN" altLang="en-US" dirty="0"/>
              <a:t>把一个字母的书写轨迹看作是一连串的点。一个字母的“写法”其实是每一个点相对于前一个点的偏移量，记为</a:t>
            </a:r>
            <a:r>
              <a:rPr lang="en-US" altLang="zh-CN" dirty="0"/>
              <a:t>(offset x, offset y)</a:t>
            </a:r>
            <a:r>
              <a:rPr lang="zh-CN" altLang="en-US" dirty="0"/>
              <a:t>。再增加一维取值为</a:t>
            </a:r>
            <a:r>
              <a:rPr lang="en-US" altLang="zh-CN" dirty="0"/>
              <a:t>0</a:t>
            </a:r>
            <a:r>
              <a:rPr lang="zh-CN" altLang="en-US" dirty="0"/>
              <a:t>或</a:t>
            </a:r>
            <a:r>
              <a:rPr lang="en-US" altLang="zh-CN" dirty="0"/>
              <a:t>1</a:t>
            </a:r>
            <a:r>
              <a:rPr lang="zh-CN" altLang="en-US" dirty="0"/>
              <a:t>来记录是否应该“提笔”。</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2895600"/>
            <a:ext cx="9144000" cy="3337560"/>
          </a:xfrm>
          <a:prstGeom prst="rect">
            <a:avLst/>
          </a:prstGeom>
        </p:spPr>
      </p:pic>
    </p:spTree>
    <p:extLst>
      <p:ext uri="{BB962C8B-B14F-4D97-AF65-F5344CB8AC3E}">
        <p14:creationId xmlns:p14="http://schemas.microsoft.com/office/powerpoint/2010/main" val="11385309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优化与正则化</a:t>
            </a:r>
          </a:p>
        </p:txBody>
      </p:sp>
      <p:sp>
        <p:nvSpPr>
          <p:cNvPr id="3" name="文本框 2"/>
          <p:cNvSpPr txBox="1"/>
          <p:nvPr/>
        </p:nvSpPr>
        <p:spPr>
          <a:xfrm>
            <a:off x="7848600" y="304800"/>
            <a:ext cx="646331" cy="369332"/>
          </a:xfrm>
          <a:prstGeom prst="rect">
            <a:avLst/>
          </a:prstGeom>
          <a:noFill/>
        </p:spPr>
        <p:txBody>
          <a:bodyPr wrap="none" rtlCol="0">
            <a:spAutoFit/>
          </a:bodyPr>
          <a:lstStyle/>
          <a:p>
            <a:r>
              <a:rPr lang="zh-CN" altLang="en-US" dirty="0">
                <a:hlinkClick r:id="rId2" action="ppaction://hlinksldjump"/>
              </a:rPr>
              <a:t>返回</a:t>
            </a:r>
            <a:endParaRPr lang="zh-CN" altLang="en-US" dirty="0"/>
          </a:p>
        </p:txBody>
      </p:sp>
    </p:spTree>
    <p:extLst>
      <p:ext uri="{BB962C8B-B14F-4D97-AF65-F5344CB8AC3E}">
        <p14:creationId xmlns:p14="http://schemas.microsoft.com/office/powerpoint/2010/main" val="16124655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神经网络的参数学习</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zh-CN" altLang="en-US" dirty="0"/>
              <a:t>参数初始化</a:t>
            </a:r>
            <a:endParaRPr lang="en-US" altLang="zh-CN" dirty="0"/>
          </a:p>
          <a:p>
            <a:pPr lvl="1"/>
            <a:r>
              <a:rPr lang="zh-CN" altLang="en-US" dirty="0"/>
              <a:t>逃离局部最优</a:t>
            </a:r>
            <a:endParaRPr lang="en-US" altLang="zh-CN" dirty="0"/>
          </a:p>
          <a:p>
            <a:endParaRPr lang="en-US" altLang="zh-CN" dirty="0"/>
          </a:p>
          <a:p>
            <a:r>
              <a:rPr lang="zh-CN" altLang="en-US" dirty="0"/>
              <a:t>高维的非凸优化</a:t>
            </a:r>
            <a:endParaRPr lang="en-US" altLang="zh-CN" dirty="0"/>
          </a:p>
          <a:p>
            <a:pPr lvl="1"/>
            <a:r>
              <a:rPr lang="zh-CN" altLang="en-US" dirty="0"/>
              <a:t>鞍点</a:t>
            </a:r>
            <a:endParaRPr lang="en-US" altLang="zh-CN" dirty="0"/>
          </a:p>
          <a:p>
            <a:pPr lvl="1"/>
            <a:r>
              <a:rPr lang="zh-CN" altLang="en-US" dirty="0"/>
              <a:t>平摊底部</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876800" y="3646722"/>
            <a:ext cx="3185115" cy="2689885"/>
          </a:xfrm>
          <a:prstGeom prst="rect">
            <a:avLst/>
          </a:prstGeom>
        </p:spPr>
      </p:pic>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76800" y="1219200"/>
            <a:ext cx="3183523" cy="2302369"/>
          </a:xfrm>
          <a:prstGeom prst="rect">
            <a:avLst/>
          </a:prstGeom>
        </p:spPr>
      </p:pic>
    </p:spTree>
    <p:extLst>
      <p:ext uri="{BB962C8B-B14F-4D97-AF65-F5344CB8AC3E}">
        <p14:creationId xmlns:p14="http://schemas.microsoft.com/office/powerpoint/2010/main" val="316133587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随机梯度下降</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52400" y="1371600"/>
            <a:ext cx="8683524" cy="3535223"/>
          </a:xfrm>
          <a:prstGeom prst="rect">
            <a:avLst/>
          </a:prstGeom>
        </p:spPr>
      </p:pic>
      <p:sp>
        <p:nvSpPr>
          <p:cNvPr id="4" name="矩形 3"/>
          <p:cNvSpPr/>
          <p:nvPr/>
        </p:nvSpPr>
        <p:spPr>
          <a:xfrm>
            <a:off x="1447800" y="4934037"/>
            <a:ext cx="6858000" cy="369332"/>
          </a:xfrm>
          <a:prstGeom prst="rect">
            <a:avLst/>
          </a:prstGeom>
        </p:spPr>
        <p:txBody>
          <a:bodyPr wrap="square">
            <a:spAutoFit/>
          </a:bodyPr>
          <a:lstStyle/>
          <a:p>
            <a:r>
              <a:rPr lang="zh-CN" altLang="en-US" dirty="0"/>
              <a:t> 小批量梯度下降中，每次选取样本数量对损失下降的影响。</a:t>
            </a:r>
          </a:p>
        </p:txBody>
      </p:sp>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895600" y="5410200"/>
            <a:ext cx="2705171" cy="854551"/>
          </a:xfrm>
          <a:prstGeom prst="rect">
            <a:avLst/>
          </a:prstGeom>
        </p:spPr>
      </p:pic>
    </p:spTree>
    <p:extLst>
      <p:ext uri="{BB962C8B-B14F-4D97-AF65-F5344CB8AC3E}">
        <p14:creationId xmlns:p14="http://schemas.microsoft.com/office/powerpoint/2010/main" val="36859347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如何改进？</a:t>
            </a:r>
          </a:p>
        </p:txBody>
      </p:sp>
      <p:sp>
        <p:nvSpPr>
          <p:cNvPr id="3" name="内容占位符 2"/>
          <p:cNvSpPr>
            <a:spLocks noGrp="1"/>
          </p:cNvSpPr>
          <p:nvPr>
            <p:ph sz="quarter" idx="1"/>
          </p:nvPr>
        </p:nvSpPr>
        <p:spPr/>
        <p:txBody>
          <a:bodyPr/>
          <a:lstStyle/>
          <a:p>
            <a:r>
              <a:rPr lang="zh-CN" altLang="en-US" dirty="0"/>
              <a:t>标准的（小批量）梯度下降</a:t>
            </a:r>
            <a:endParaRPr lang="en-US" altLang="zh-CN" dirty="0"/>
          </a:p>
          <a:p>
            <a:r>
              <a:rPr lang="zh-CN" altLang="en-US" dirty="0"/>
              <a:t>学习率</a:t>
            </a:r>
            <a:endParaRPr lang="en-US" altLang="zh-CN" dirty="0"/>
          </a:p>
          <a:p>
            <a:pPr lvl="1"/>
            <a:r>
              <a:rPr lang="zh-CN" altLang="en-US" dirty="0"/>
              <a:t>学习率衰减</a:t>
            </a:r>
            <a:endParaRPr lang="en-US" altLang="zh-CN" dirty="0"/>
          </a:p>
          <a:p>
            <a:pPr lvl="1"/>
            <a:r>
              <a:rPr lang="en-US" altLang="zh-CN" dirty="0" err="1"/>
              <a:t>Adagrad</a:t>
            </a:r>
            <a:endParaRPr lang="en-US" altLang="zh-CN" dirty="0"/>
          </a:p>
          <a:p>
            <a:pPr lvl="1"/>
            <a:r>
              <a:rPr lang="en-US" altLang="zh-CN" dirty="0" err="1"/>
              <a:t>Adadelta</a:t>
            </a:r>
            <a:endParaRPr lang="en-US" altLang="zh-CN" dirty="0"/>
          </a:p>
          <a:p>
            <a:pPr lvl="1"/>
            <a:r>
              <a:rPr lang="en-US" altLang="zh-CN" dirty="0" err="1"/>
              <a:t>RMSprop</a:t>
            </a:r>
            <a:endParaRPr lang="en-US" altLang="zh-CN" dirty="0"/>
          </a:p>
          <a:p>
            <a:r>
              <a:rPr lang="zh-CN" altLang="en-US" dirty="0"/>
              <a:t>梯度</a:t>
            </a:r>
            <a:endParaRPr lang="en-US" altLang="zh-CN" dirty="0"/>
          </a:p>
          <a:p>
            <a:pPr lvl="1"/>
            <a:r>
              <a:rPr lang="en-US" altLang="zh-CN" dirty="0"/>
              <a:t>Momentum</a:t>
            </a:r>
          </a:p>
          <a:p>
            <a:pPr lvl="2"/>
            <a:r>
              <a:rPr lang="zh-CN" altLang="en-US" sz="2000" dirty="0"/>
              <a:t>计算负梯度的“加权移动平均”作为参数的更新方向</a:t>
            </a:r>
            <a:endParaRPr lang="en-US" altLang="zh-CN" dirty="0"/>
          </a:p>
          <a:p>
            <a:pPr lvl="1"/>
            <a:r>
              <a:rPr lang="en-US" altLang="zh-CN" dirty="0" err="1"/>
              <a:t>Nesterov</a:t>
            </a:r>
            <a:r>
              <a:rPr lang="en-US" altLang="zh-CN" dirty="0"/>
              <a:t> accelerated gradient</a:t>
            </a:r>
          </a:p>
          <a:p>
            <a:pPr lvl="1"/>
            <a:r>
              <a:rPr lang="zh-CN" altLang="en-US" dirty="0"/>
              <a:t>梯度截断</a:t>
            </a:r>
            <a:endParaRPr lang="en-US" altLang="zh-CN" dirty="0"/>
          </a:p>
        </p:txBody>
      </p:sp>
      <p:sp>
        <p:nvSpPr>
          <p:cNvPr id="4" name="矩形 3"/>
          <p:cNvSpPr/>
          <p:nvPr/>
        </p:nvSpPr>
        <p:spPr>
          <a:xfrm>
            <a:off x="3429000" y="188893"/>
            <a:ext cx="5181600" cy="954107"/>
          </a:xfrm>
          <a:prstGeom prst="rect">
            <a:avLst/>
          </a:prstGeom>
        </p:spPr>
        <p:txBody>
          <a:bodyPr wrap="square">
            <a:spAutoFit/>
          </a:bodyPr>
          <a:lstStyle/>
          <a:p>
            <a:r>
              <a:rPr lang="en-US" altLang="zh-CN" sz="1400" dirty="0"/>
              <a:t>Reference:</a:t>
            </a:r>
          </a:p>
          <a:p>
            <a:pPr marL="342900" indent="-342900">
              <a:buFont typeface="+mj-lt"/>
              <a:buAutoNum type="arabicPeriod"/>
            </a:pPr>
            <a:r>
              <a:rPr lang="en-US" altLang="zh-CN" sz="1400" dirty="0">
                <a:hlinkClick r:id="rId3"/>
              </a:rPr>
              <a:t>An overview of gradient descent optimization algorithms</a:t>
            </a:r>
            <a:endParaRPr lang="en-US" altLang="zh-CN" sz="1400" dirty="0">
              <a:hlinkClick r:id="rId4"/>
            </a:endParaRPr>
          </a:p>
          <a:p>
            <a:pPr marL="342900" indent="-342900">
              <a:buFont typeface="+mj-lt"/>
              <a:buAutoNum type="arabicPeriod"/>
            </a:pPr>
            <a:r>
              <a:rPr lang="en-US" altLang="zh-CN" sz="1400" dirty="0">
                <a:hlinkClick r:id="rId4"/>
              </a:rPr>
              <a:t>Optimizing the Gradient Descent</a:t>
            </a:r>
            <a:endParaRPr lang="en-US" altLang="zh-CN" sz="1400" dirty="0"/>
          </a:p>
          <a:p>
            <a:endParaRPr lang="zh-CN" altLang="en-US" sz="1400" dirty="0"/>
          </a:p>
        </p:txBody>
      </p:sp>
      <p:sp>
        <p:nvSpPr>
          <p:cNvPr id="5" name="矩形 4"/>
          <p:cNvSpPr/>
          <p:nvPr/>
        </p:nvSpPr>
        <p:spPr>
          <a:xfrm>
            <a:off x="6462529" y="4275389"/>
            <a:ext cx="2467342" cy="369332"/>
          </a:xfrm>
          <a:prstGeom prst="rect">
            <a:avLst/>
          </a:prstGeom>
        </p:spPr>
        <p:txBody>
          <a:bodyPr wrap="none">
            <a:spAutoFit/>
          </a:bodyPr>
          <a:lstStyle/>
          <a:p>
            <a:r>
              <a:rPr lang="en-US" altLang="zh-CN" dirty="0">
                <a:solidFill>
                  <a:srgbClr val="FF0000"/>
                </a:solidFill>
              </a:rPr>
              <a:t>Adam is better choice!</a:t>
            </a:r>
            <a:endParaRPr lang="zh-CN" altLang="en-US" dirty="0">
              <a:solidFill>
                <a:srgbClr val="FF0000"/>
              </a:solidFill>
            </a:endParaRPr>
          </a:p>
        </p:txBody>
      </p:sp>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971800" y="2445988"/>
            <a:ext cx="2985457" cy="681785"/>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881129" y="4066896"/>
            <a:ext cx="2895600" cy="730363"/>
          </a:xfrm>
          <a:prstGeom prst="rect">
            <a:avLst/>
          </a:prstGeom>
        </p:spPr>
      </p:pic>
      <p:sp>
        <p:nvSpPr>
          <p:cNvPr id="8" name="矩形 7"/>
          <p:cNvSpPr/>
          <p:nvPr/>
        </p:nvSpPr>
        <p:spPr>
          <a:xfrm>
            <a:off x="6866214" y="3559018"/>
            <a:ext cx="1524000" cy="369332"/>
          </a:xfrm>
          <a:prstGeom prst="rect">
            <a:avLst/>
          </a:prstGeom>
        </p:spPr>
        <p:txBody>
          <a:bodyPr wrap="square">
            <a:spAutoFit/>
          </a:bodyPr>
          <a:lstStyle/>
          <a:p>
            <a:pPr lvl="1"/>
            <a:r>
              <a:rPr lang="en-US" altLang="zh-CN" dirty="0"/>
              <a:t>Adam</a:t>
            </a:r>
          </a:p>
        </p:txBody>
      </p:sp>
      <p:cxnSp>
        <p:nvCxnSpPr>
          <p:cNvPr id="10" name="直接箭头连接符 9"/>
          <p:cNvCxnSpPr>
            <a:stCxn id="6" idx="3"/>
          </p:cNvCxnSpPr>
          <p:nvPr/>
        </p:nvCxnSpPr>
        <p:spPr>
          <a:xfrm>
            <a:off x="5957257" y="2786881"/>
            <a:ext cx="876300" cy="753087"/>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cxnSp>
        <p:nvCxnSpPr>
          <p:cNvPr id="11" name="直接箭头连接符 10"/>
          <p:cNvCxnSpPr>
            <a:stCxn id="7" idx="3"/>
          </p:cNvCxnSpPr>
          <p:nvPr/>
        </p:nvCxnSpPr>
        <p:spPr>
          <a:xfrm flipV="1">
            <a:off x="5776729" y="3863194"/>
            <a:ext cx="1056828" cy="568884"/>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6" name="矩形 15"/>
          <p:cNvSpPr/>
          <p:nvPr/>
        </p:nvSpPr>
        <p:spPr>
          <a:xfrm>
            <a:off x="7363861" y="1840468"/>
            <a:ext cx="1107996" cy="369332"/>
          </a:xfrm>
          <a:prstGeom prst="rect">
            <a:avLst/>
          </a:prstGeom>
        </p:spPr>
        <p:txBody>
          <a:bodyPr wrap="none">
            <a:spAutoFit/>
          </a:bodyPr>
          <a:lstStyle/>
          <a:p>
            <a:r>
              <a:rPr lang="zh-CN" altLang="en-US" dirty="0">
                <a:solidFill>
                  <a:srgbClr val="FF0000"/>
                </a:solidFill>
              </a:rPr>
              <a:t>梯度方向</a:t>
            </a:r>
          </a:p>
        </p:txBody>
      </p:sp>
      <p:sp>
        <p:nvSpPr>
          <p:cNvPr id="17" name="矩形 16"/>
          <p:cNvSpPr/>
          <p:nvPr/>
        </p:nvSpPr>
        <p:spPr>
          <a:xfrm>
            <a:off x="5263897" y="1809329"/>
            <a:ext cx="1569660" cy="369332"/>
          </a:xfrm>
          <a:prstGeom prst="rect">
            <a:avLst/>
          </a:prstGeom>
        </p:spPr>
        <p:txBody>
          <a:bodyPr wrap="none">
            <a:spAutoFit/>
          </a:bodyPr>
          <a:lstStyle/>
          <a:p>
            <a:r>
              <a:rPr lang="zh-CN" altLang="en-US" dirty="0">
                <a:solidFill>
                  <a:srgbClr val="FF0000"/>
                </a:solidFill>
              </a:rPr>
              <a:t>实际更新方向</a:t>
            </a:r>
          </a:p>
        </p:txBody>
      </p:sp>
      <p:pic>
        <p:nvPicPr>
          <p:cNvPr id="18" name="图片 17" descr="屏幕剪辑"/>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5872822" y="1281454"/>
            <a:ext cx="1790771" cy="565696"/>
          </a:xfrm>
          <a:prstGeom prst="rect">
            <a:avLst/>
          </a:prstGeom>
        </p:spPr>
      </p:pic>
    </p:spTree>
    <p:extLst>
      <p:ext uri="{BB962C8B-B14F-4D97-AF65-F5344CB8AC3E}">
        <p14:creationId xmlns:p14="http://schemas.microsoft.com/office/powerpoint/2010/main" val="3285978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500"/>
                                        <p:tgtEl>
                                          <p:spTgt spid="3">
                                            <p:txEl>
                                              <p:pRg st="1" end="1"/>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3">
                                            <p:txEl>
                                              <p:pRg st="2" end="2"/>
                                            </p:txEl>
                                          </p:spTgt>
                                        </p:tgtEl>
                                        <p:attrNameLst>
                                          <p:attrName>style.visibility</p:attrName>
                                        </p:attrNameLst>
                                      </p:cBhvr>
                                      <p:to>
                                        <p:strVal val="visible"/>
                                      </p:to>
                                    </p:set>
                                    <p:animEffect transition="in" filter="fade">
                                      <p:cBhvr>
                                        <p:cTn id="10" dur="500"/>
                                        <p:tgtEl>
                                          <p:spTgt spid="3">
                                            <p:txEl>
                                              <p:pRg st="2" end="2"/>
                                            </p:txEl>
                                          </p:spTgt>
                                        </p:tgtEl>
                                      </p:cBhvr>
                                    </p:animEffect>
                                  </p:childTnLst>
                                </p:cTn>
                              </p:par>
                              <p:par>
                                <p:cTn id="11" presetID="10"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animEffect transition="in" filter="fade">
                                      <p:cBhvr>
                                        <p:cTn id="13" dur="500"/>
                                        <p:tgtEl>
                                          <p:spTgt spid="3">
                                            <p:txEl>
                                              <p:pRg st="3" end="3"/>
                                            </p:txEl>
                                          </p:spTgt>
                                        </p:tgtEl>
                                      </p:cBhvr>
                                    </p:animEffect>
                                  </p:childTnLst>
                                </p:cTn>
                              </p:par>
                              <p:par>
                                <p:cTn id="14" presetID="10" presetClass="entr" presetSubtype="0" fill="hold" nodeType="withEffect">
                                  <p:stCondLst>
                                    <p:cond delay="0"/>
                                  </p:stCondLst>
                                  <p:childTnLst>
                                    <p:set>
                                      <p:cBhvr>
                                        <p:cTn id="15" dur="1" fill="hold">
                                          <p:stCondLst>
                                            <p:cond delay="0"/>
                                          </p:stCondLst>
                                        </p:cTn>
                                        <p:tgtEl>
                                          <p:spTgt spid="3">
                                            <p:txEl>
                                              <p:pRg st="4" end="4"/>
                                            </p:txEl>
                                          </p:spTgt>
                                        </p:tgtEl>
                                        <p:attrNameLst>
                                          <p:attrName>style.visibility</p:attrName>
                                        </p:attrNameLst>
                                      </p:cBhvr>
                                      <p:to>
                                        <p:strVal val="visible"/>
                                      </p:to>
                                    </p:set>
                                    <p:animEffect transition="in" filter="fade">
                                      <p:cBhvr>
                                        <p:cTn id="16" dur="500"/>
                                        <p:tgtEl>
                                          <p:spTgt spid="3">
                                            <p:txEl>
                                              <p:pRg st="4" end="4"/>
                                            </p:txEl>
                                          </p:spTgt>
                                        </p:tgtEl>
                                      </p:cBhvr>
                                    </p:animEffect>
                                  </p:childTnLst>
                                </p:cTn>
                              </p:par>
                              <p:par>
                                <p:cTn id="17" presetID="10"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animEffect transition="in" filter="fade">
                                      <p:cBhvr>
                                        <p:cTn id="19" dur="500"/>
                                        <p:tgtEl>
                                          <p:spTgt spid="3">
                                            <p:txEl>
                                              <p:pRg st="5" end="5"/>
                                            </p:txEl>
                                          </p:spTgt>
                                        </p:tgtEl>
                                      </p:cBhvr>
                                    </p:animEffec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nodeType="clickEffect">
                                  <p:stCondLst>
                                    <p:cond delay="0"/>
                                  </p:stCondLst>
                                  <p:childTnLst>
                                    <p:set>
                                      <p:cBhvr>
                                        <p:cTn id="23" dur="1" fill="hold">
                                          <p:stCondLst>
                                            <p:cond delay="0"/>
                                          </p:stCondLst>
                                        </p:cTn>
                                        <p:tgtEl>
                                          <p:spTgt spid="6"/>
                                        </p:tgtEl>
                                        <p:attrNameLst>
                                          <p:attrName>style.visibility</p:attrName>
                                        </p:attrNameLst>
                                      </p:cBhvr>
                                      <p:to>
                                        <p:strVal val="visible"/>
                                      </p:to>
                                    </p:set>
                                    <p:animEffect transition="in" filter="fade">
                                      <p:cBhvr>
                                        <p:cTn id="24" dur="500"/>
                                        <p:tgtEl>
                                          <p:spTgt spid="6"/>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3">
                                            <p:txEl>
                                              <p:pRg st="6" end="6"/>
                                            </p:txEl>
                                          </p:spTgt>
                                        </p:tgtEl>
                                        <p:attrNameLst>
                                          <p:attrName>style.visibility</p:attrName>
                                        </p:attrNameLst>
                                      </p:cBhvr>
                                      <p:to>
                                        <p:strVal val="visible"/>
                                      </p:to>
                                    </p:set>
                                    <p:animEffect transition="in" filter="fade">
                                      <p:cBhvr>
                                        <p:cTn id="29" dur="500"/>
                                        <p:tgtEl>
                                          <p:spTgt spid="3">
                                            <p:txEl>
                                              <p:pRg st="6" end="6"/>
                                            </p:txEl>
                                          </p:spTgt>
                                        </p:tgtEl>
                                      </p:cBhvr>
                                    </p:animEffect>
                                  </p:childTnLst>
                                </p:cTn>
                              </p:par>
                              <p:par>
                                <p:cTn id="30" presetID="10" presetClass="entr" presetSubtype="0" fill="hold" nodeType="withEffect">
                                  <p:stCondLst>
                                    <p:cond delay="0"/>
                                  </p:stCondLst>
                                  <p:childTnLst>
                                    <p:set>
                                      <p:cBhvr>
                                        <p:cTn id="31" dur="1" fill="hold">
                                          <p:stCondLst>
                                            <p:cond delay="0"/>
                                          </p:stCondLst>
                                        </p:cTn>
                                        <p:tgtEl>
                                          <p:spTgt spid="3">
                                            <p:txEl>
                                              <p:pRg st="7" end="7"/>
                                            </p:txEl>
                                          </p:spTgt>
                                        </p:tgtEl>
                                        <p:attrNameLst>
                                          <p:attrName>style.visibility</p:attrName>
                                        </p:attrNameLst>
                                      </p:cBhvr>
                                      <p:to>
                                        <p:strVal val="visible"/>
                                      </p:to>
                                    </p:set>
                                    <p:animEffect transition="in" filter="fade">
                                      <p:cBhvr>
                                        <p:cTn id="32" dur="500"/>
                                        <p:tgtEl>
                                          <p:spTgt spid="3">
                                            <p:txEl>
                                              <p:pRg st="7" end="7"/>
                                            </p:txEl>
                                          </p:spTgt>
                                        </p:tgtEl>
                                      </p:cBhvr>
                                    </p:animEffect>
                                  </p:childTnLst>
                                </p:cTn>
                              </p:par>
                              <p:par>
                                <p:cTn id="33" presetID="10" presetClass="entr" presetSubtype="0" fill="hold" nodeType="withEffect">
                                  <p:stCondLst>
                                    <p:cond delay="0"/>
                                  </p:stCondLst>
                                  <p:childTnLst>
                                    <p:set>
                                      <p:cBhvr>
                                        <p:cTn id="34" dur="1" fill="hold">
                                          <p:stCondLst>
                                            <p:cond delay="0"/>
                                          </p:stCondLst>
                                        </p:cTn>
                                        <p:tgtEl>
                                          <p:spTgt spid="3">
                                            <p:txEl>
                                              <p:pRg st="8" end="8"/>
                                            </p:txEl>
                                          </p:spTgt>
                                        </p:tgtEl>
                                        <p:attrNameLst>
                                          <p:attrName>style.visibility</p:attrName>
                                        </p:attrNameLst>
                                      </p:cBhvr>
                                      <p:to>
                                        <p:strVal val="visible"/>
                                      </p:to>
                                    </p:set>
                                    <p:animEffect transition="in" filter="fade">
                                      <p:cBhvr>
                                        <p:cTn id="35" dur="500"/>
                                        <p:tgtEl>
                                          <p:spTgt spid="3">
                                            <p:txEl>
                                              <p:pRg st="8" end="8"/>
                                            </p:txEl>
                                          </p:spTgt>
                                        </p:tgtEl>
                                      </p:cBhvr>
                                    </p:animEffect>
                                  </p:childTnLst>
                                </p:cTn>
                              </p:par>
                              <p:par>
                                <p:cTn id="36" presetID="10" presetClass="entr" presetSubtype="0" fill="hold" nodeType="withEffect">
                                  <p:stCondLst>
                                    <p:cond delay="0"/>
                                  </p:stCondLst>
                                  <p:childTnLst>
                                    <p:set>
                                      <p:cBhvr>
                                        <p:cTn id="37" dur="1" fill="hold">
                                          <p:stCondLst>
                                            <p:cond delay="0"/>
                                          </p:stCondLst>
                                        </p:cTn>
                                        <p:tgtEl>
                                          <p:spTgt spid="3">
                                            <p:txEl>
                                              <p:pRg st="9" end="9"/>
                                            </p:txEl>
                                          </p:spTgt>
                                        </p:tgtEl>
                                        <p:attrNameLst>
                                          <p:attrName>style.visibility</p:attrName>
                                        </p:attrNameLst>
                                      </p:cBhvr>
                                      <p:to>
                                        <p:strVal val="visible"/>
                                      </p:to>
                                    </p:set>
                                    <p:animEffect transition="in" filter="fade">
                                      <p:cBhvr>
                                        <p:cTn id="38" dur="500"/>
                                        <p:tgtEl>
                                          <p:spTgt spid="3">
                                            <p:txEl>
                                              <p:pRg st="9" end="9"/>
                                            </p:txEl>
                                          </p:spTgt>
                                        </p:tgtEl>
                                      </p:cBhvr>
                                    </p:animEffect>
                                  </p:childTnLst>
                                </p:cTn>
                              </p:par>
                              <p:par>
                                <p:cTn id="39" presetID="10" presetClass="entr" presetSubtype="0" fill="hold" nodeType="withEffect">
                                  <p:stCondLst>
                                    <p:cond delay="0"/>
                                  </p:stCondLst>
                                  <p:childTnLst>
                                    <p:set>
                                      <p:cBhvr>
                                        <p:cTn id="40" dur="1" fill="hold">
                                          <p:stCondLst>
                                            <p:cond delay="0"/>
                                          </p:stCondLst>
                                        </p:cTn>
                                        <p:tgtEl>
                                          <p:spTgt spid="3">
                                            <p:txEl>
                                              <p:pRg st="10" end="10"/>
                                            </p:txEl>
                                          </p:spTgt>
                                        </p:tgtEl>
                                        <p:attrNameLst>
                                          <p:attrName>style.visibility</p:attrName>
                                        </p:attrNameLst>
                                      </p:cBhvr>
                                      <p:to>
                                        <p:strVal val="visible"/>
                                      </p:to>
                                    </p:set>
                                    <p:animEffect transition="in" filter="fade">
                                      <p:cBhvr>
                                        <p:cTn id="41" dur="500"/>
                                        <p:tgtEl>
                                          <p:spTgt spid="3">
                                            <p:txEl>
                                              <p:pRg st="10" end="10"/>
                                            </p:txEl>
                                          </p:spTgt>
                                        </p:tgtEl>
                                      </p:cBhvr>
                                    </p:animEffect>
                                  </p:childTnLst>
                                </p:cTn>
                              </p:par>
                              <p:par>
                                <p:cTn id="42" presetID="10" presetClass="entr" presetSubtype="0" fill="hold" nodeType="withEffect">
                                  <p:stCondLst>
                                    <p:cond delay="0"/>
                                  </p:stCondLst>
                                  <p:childTnLst>
                                    <p:set>
                                      <p:cBhvr>
                                        <p:cTn id="43" dur="1" fill="hold">
                                          <p:stCondLst>
                                            <p:cond delay="0"/>
                                          </p:stCondLst>
                                        </p:cTn>
                                        <p:tgtEl>
                                          <p:spTgt spid="7"/>
                                        </p:tgtEl>
                                        <p:attrNameLst>
                                          <p:attrName>style.visibility</p:attrName>
                                        </p:attrNameLst>
                                      </p:cBhvr>
                                      <p:to>
                                        <p:strVal val="visible"/>
                                      </p:to>
                                    </p:set>
                                    <p:animEffect transition="in" filter="fade">
                                      <p:cBhvr>
                                        <p:cTn id="44" dur="500"/>
                                        <p:tgtEl>
                                          <p:spTgt spid="7"/>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nodeType="clickEffect">
                                  <p:stCondLst>
                                    <p:cond delay="0"/>
                                  </p:stCondLst>
                                  <p:childTnLst>
                                    <p:set>
                                      <p:cBhvr>
                                        <p:cTn id="48" dur="1" fill="hold">
                                          <p:stCondLst>
                                            <p:cond delay="0"/>
                                          </p:stCondLst>
                                        </p:cTn>
                                        <p:tgtEl>
                                          <p:spTgt spid="10"/>
                                        </p:tgtEl>
                                        <p:attrNameLst>
                                          <p:attrName>style.visibility</p:attrName>
                                        </p:attrNameLst>
                                      </p:cBhvr>
                                      <p:to>
                                        <p:strVal val="visible"/>
                                      </p:to>
                                    </p:set>
                                    <p:animEffect transition="in" filter="fade">
                                      <p:cBhvr>
                                        <p:cTn id="49" dur="500"/>
                                        <p:tgtEl>
                                          <p:spTgt spid="10"/>
                                        </p:tgtEl>
                                      </p:cBhvr>
                                    </p:animEffect>
                                  </p:childTnLst>
                                </p:cTn>
                              </p:par>
                              <p:par>
                                <p:cTn id="50" presetID="10" presetClass="entr" presetSubtype="0" fill="hold" nodeType="withEffect">
                                  <p:stCondLst>
                                    <p:cond delay="0"/>
                                  </p:stCondLst>
                                  <p:childTnLst>
                                    <p:set>
                                      <p:cBhvr>
                                        <p:cTn id="51" dur="1" fill="hold">
                                          <p:stCondLst>
                                            <p:cond delay="0"/>
                                          </p:stCondLst>
                                        </p:cTn>
                                        <p:tgtEl>
                                          <p:spTgt spid="11"/>
                                        </p:tgtEl>
                                        <p:attrNameLst>
                                          <p:attrName>style.visibility</p:attrName>
                                        </p:attrNameLst>
                                      </p:cBhvr>
                                      <p:to>
                                        <p:strVal val="visible"/>
                                      </p:to>
                                    </p:set>
                                    <p:animEffect transition="in" filter="fade">
                                      <p:cBhvr>
                                        <p:cTn id="52" dur="500"/>
                                        <p:tgtEl>
                                          <p:spTgt spid="11"/>
                                        </p:tgtEl>
                                      </p:cBhvr>
                                    </p:animEffect>
                                  </p:childTnLst>
                                </p:cTn>
                              </p:par>
                              <p:par>
                                <p:cTn id="53" presetID="10" presetClass="entr" presetSubtype="0" fill="hold" grpId="0" nodeType="withEffect">
                                  <p:stCondLst>
                                    <p:cond delay="0"/>
                                  </p:stCondLst>
                                  <p:childTnLst>
                                    <p:set>
                                      <p:cBhvr>
                                        <p:cTn id="54" dur="1" fill="hold">
                                          <p:stCondLst>
                                            <p:cond delay="0"/>
                                          </p:stCondLst>
                                        </p:cTn>
                                        <p:tgtEl>
                                          <p:spTgt spid="8"/>
                                        </p:tgtEl>
                                        <p:attrNameLst>
                                          <p:attrName>style.visibility</p:attrName>
                                        </p:attrNameLst>
                                      </p:cBhvr>
                                      <p:to>
                                        <p:strVal val="visible"/>
                                      </p:to>
                                    </p:set>
                                    <p:animEffect transition="in" filter="fade">
                                      <p:cBhvr>
                                        <p:cTn id="55" dur="500"/>
                                        <p:tgtEl>
                                          <p:spTgt spid="8"/>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tgtEl>
                                        <p:attrNameLst>
                                          <p:attrName>style.visibility</p:attrName>
                                        </p:attrNameLst>
                                      </p:cBhvr>
                                      <p:to>
                                        <p:strVal val="visible"/>
                                      </p:to>
                                    </p:set>
                                    <p:animEffect transition="in" filter="fade">
                                      <p:cBhvr>
                                        <p:cTn id="5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a:t>
            </a:r>
          </a:p>
        </p:txBody>
      </p:sp>
      <p:sp>
        <p:nvSpPr>
          <p:cNvPr id="5" name="文本框 4"/>
          <p:cNvSpPr txBox="1"/>
          <p:nvPr/>
        </p:nvSpPr>
        <p:spPr>
          <a:xfrm>
            <a:off x="6796658" y="5638800"/>
            <a:ext cx="646331" cy="369332"/>
          </a:xfrm>
          <a:prstGeom prst="rect">
            <a:avLst/>
          </a:prstGeom>
          <a:noFill/>
        </p:spPr>
        <p:txBody>
          <a:bodyPr wrap="none" rtlCol="0">
            <a:spAutoFit/>
          </a:bodyPr>
          <a:lstStyle/>
          <a:p>
            <a:r>
              <a:rPr lang="zh-CN" altLang="en-US" dirty="0"/>
              <a:t>鞍点</a:t>
            </a:r>
          </a:p>
        </p:txBody>
      </p:sp>
    </p:spTree>
    <p:extLst>
      <p:ext uri="{BB962C8B-B14F-4D97-AF65-F5344CB8AC3E}">
        <p14:creationId xmlns:p14="http://schemas.microsoft.com/office/powerpoint/2010/main" val="224532326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超参数优化</a:t>
            </a:r>
          </a:p>
        </p:txBody>
      </p:sp>
      <p:sp>
        <p:nvSpPr>
          <p:cNvPr id="3" name="内容占位符 2"/>
          <p:cNvSpPr>
            <a:spLocks noGrp="1"/>
          </p:cNvSpPr>
          <p:nvPr>
            <p:ph sz="quarter" idx="1"/>
          </p:nvPr>
        </p:nvSpPr>
        <p:spPr/>
        <p:txBody>
          <a:bodyPr/>
          <a:lstStyle/>
          <a:p>
            <a:r>
              <a:rPr lang="zh-CN" altLang="en-US" dirty="0"/>
              <a:t>超参数</a:t>
            </a:r>
            <a:endParaRPr lang="en-US" altLang="zh-CN" dirty="0"/>
          </a:p>
          <a:p>
            <a:pPr lvl="1"/>
            <a:r>
              <a:rPr lang="zh-CN" altLang="en-US" dirty="0"/>
              <a:t>层数</a:t>
            </a:r>
          </a:p>
          <a:p>
            <a:pPr lvl="1"/>
            <a:r>
              <a:rPr lang="zh-CN" altLang="en-US" dirty="0"/>
              <a:t>每层神经元个数</a:t>
            </a:r>
          </a:p>
          <a:p>
            <a:pPr lvl="1"/>
            <a:r>
              <a:rPr lang="zh-CN" altLang="en-US" dirty="0"/>
              <a:t>激活函数</a:t>
            </a:r>
          </a:p>
          <a:p>
            <a:pPr lvl="1"/>
            <a:r>
              <a:rPr lang="zh-CN" altLang="en-US" dirty="0"/>
              <a:t>学习率（以及动态调整算法）</a:t>
            </a:r>
          </a:p>
          <a:p>
            <a:pPr lvl="1"/>
            <a:r>
              <a:rPr lang="zh-CN" altLang="en-US" dirty="0"/>
              <a:t>正则化系数</a:t>
            </a:r>
          </a:p>
          <a:p>
            <a:pPr lvl="1"/>
            <a:r>
              <a:rPr lang="en-US" altLang="zh-CN" dirty="0"/>
              <a:t>mini-batch </a:t>
            </a:r>
            <a:r>
              <a:rPr lang="zh-CN" altLang="en-US" dirty="0"/>
              <a:t>大小</a:t>
            </a:r>
          </a:p>
        </p:txBody>
      </p:sp>
      <p:sp>
        <p:nvSpPr>
          <p:cNvPr id="5" name="内容占位符 4"/>
          <p:cNvSpPr>
            <a:spLocks noGrp="1"/>
          </p:cNvSpPr>
          <p:nvPr>
            <p:ph sz="quarter" idx="2"/>
          </p:nvPr>
        </p:nvSpPr>
        <p:spPr/>
        <p:txBody>
          <a:bodyPr/>
          <a:lstStyle/>
          <a:p>
            <a:r>
              <a:rPr lang="zh-CN" altLang="en-US" dirty="0">
                <a:solidFill>
                  <a:srgbClr val="FF0000"/>
                </a:solidFill>
              </a:rPr>
              <a:t>优化方法</a:t>
            </a:r>
            <a:endParaRPr lang="en-US" altLang="zh-CN" dirty="0">
              <a:solidFill>
                <a:srgbClr val="FF0000"/>
              </a:solidFill>
            </a:endParaRPr>
          </a:p>
          <a:p>
            <a:pPr lvl="1"/>
            <a:r>
              <a:rPr lang="zh-CN" altLang="en-US" dirty="0">
                <a:solidFill>
                  <a:srgbClr val="FF0000"/>
                </a:solidFill>
              </a:rPr>
              <a:t>网格搜索</a:t>
            </a:r>
            <a:endParaRPr lang="en-US" altLang="zh-CN" dirty="0">
              <a:solidFill>
                <a:srgbClr val="FF0000"/>
              </a:solidFill>
            </a:endParaRPr>
          </a:p>
          <a:p>
            <a:pPr lvl="1"/>
            <a:r>
              <a:rPr lang="zh-CN" altLang="en-US" dirty="0">
                <a:solidFill>
                  <a:srgbClr val="FF0000"/>
                </a:solidFill>
              </a:rPr>
              <a:t>随机搜索</a:t>
            </a:r>
            <a:endParaRPr lang="en-US" altLang="zh-CN" dirty="0">
              <a:solidFill>
                <a:srgbClr val="FF0000"/>
              </a:solidFill>
            </a:endParaRPr>
          </a:p>
          <a:p>
            <a:pPr lvl="1"/>
            <a:r>
              <a:rPr lang="zh-CN" altLang="en-US" dirty="0">
                <a:solidFill>
                  <a:srgbClr val="FF0000"/>
                </a:solidFill>
              </a:rPr>
              <a:t>贝叶斯优化</a:t>
            </a:r>
            <a:endParaRPr lang="en-US" altLang="zh-CN" dirty="0">
              <a:solidFill>
                <a:srgbClr val="FF0000"/>
              </a:solidFill>
            </a:endParaRPr>
          </a:p>
          <a:p>
            <a:pPr lvl="1"/>
            <a:r>
              <a:rPr lang="zh-CN" altLang="en-US" dirty="0">
                <a:solidFill>
                  <a:srgbClr val="FF0000"/>
                </a:solidFill>
              </a:rPr>
              <a:t>动态资源分配</a:t>
            </a:r>
            <a:endParaRPr lang="en-US" altLang="zh-CN" dirty="0">
              <a:solidFill>
                <a:srgbClr val="FF0000"/>
              </a:solidFill>
            </a:endParaRPr>
          </a:p>
          <a:p>
            <a:pPr lvl="1"/>
            <a:r>
              <a:rPr lang="zh-CN" altLang="en-US" dirty="0">
                <a:solidFill>
                  <a:srgbClr val="FF0000"/>
                </a:solidFill>
              </a:rPr>
              <a:t>神经架构搜索</a:t>
            </a:r>
          </a:p>
          <a:p>
            <a:endParaRPr lang="zh-CN" altLang="en-US" dirty="0"/>
          </a:p>
        </p:txBody>
      </p:sp>
    </p:spTree>
    <p:extLst>
      <p:ext uri="{BB962C8B-B14F-4D97-AF65-F5344CB8AC3E}">
        <p14:creationId xmlns:p14="http://schemas.microsoft.com/office/powerpoint/2010/main" val="394982751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重新思考泛化性</a:t>
            </a:r>
          </a:p>
        </p:txBody>
      </p:sp>
      <p:sp>
        <p:nvSpPr>
          <p:cNvPr id="4" name="内容占位符 3"/>
          <p:cNvSpPr>
            <a:spLocks noGrp="1"/>
          </p:cNvSpPr>
          <p:nvPr>
            <p:ph sz="quarter" idx="1"/>
          </p:nvPr>
        </p:nvSpPr>
        <p:spPr>
          <a:xfrm>
            <a:off x="457200" y="1219200"/>
            <a:ext cx="3124200" cy="4937760"/>
          </a:xfrm>
        </p:spPr>
        <p:txBody>
          <a:bodyPr/>
          <a:lstStyle/>
          <a:p>
            <a:r>
              <a:rPr lang="zh-CN" altLang="en-US" dirty="0"/>
              <a:t>神经网络</a:t>
            </a:r>
            <a:endParaRPr lang="en-US" altLang="zh-CN" dirty="0"/>
          </a:p>
          <a:p>
            <a:pPr lvl="1"/>
            <a:r>
              <a:rPr lang="zh-CN" altLang="en-US" dirty="0"/>
              <a:t>过度参数化</a:t>
            </a:r>
            <a:endParaRPr lang="en-US" altLang="zh-CN" dirty="0"/>
          </a:p>
          <a:p>
            <a:pPr lvl="1"/>
            <a:r>
              <a:rPr lang="zh-CN" altLang="en-US" dirty="0"/>
              <a:t>拟合能力强</a:t>
            </a:r>
          </a:p>
        </p:txBody>
      </p:sp>
      <p:pic>
        <p:nvPicPr>
          <p:cNvPr id="3" name="图片 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13553" y="1236018"/>
            <a:ext cx="4592347" cy="4648200"/>
          </a:xfrm>
          <a:prstGeom prst="rect">
            <a:avLst/>
          </a:prstGeom>
        </p:spPr>
      </p:pic>
      <p:sp>
        <p:nvSpPr>
          <p:cNvPr id="6" name="下箭头 5"/>
          <p:cNvSpPr/>
          <p:nvPr/>
        </p:nvSpPr>
        <p:spPr>
          <a:xfrm>
            <a:off x="1600200" y="2971800"/>
            <a:ext cx="533400" cy="609600"/>
          </a:xfrm>
          <a:prstGeom prst="downArrow">
            <a:avLst/>
          </a:prstGeom>
        </p:spPr>
        <p:style>
          <a:lnRef idx="2">
            <a:schemeClr val="dk1"/>
          </a:lnRef>
          <a:fillRef idx="1">
            <a:schemeClr val="lt1"/>
          </a:fillRef>
          <a:effectRef idx="0">
            <a:schemeClr val="dk1"/>
          </a:effectRef>
          <a:fontRef idx="minor">
            <a:schemeClr val="dk1"/>
          </a:fontRef>
        </p:style>
        <p:txBody>
          <a:bodyPr wrap="square" rtlCol="0" anchor="ctr">
            <a:spAutoFit/>
          </a:bodyPr>
          <a:lstStyle/>
          <a:p>
            <a:pPr algn="ctr"/>
            <a:endParaRPr lang="zh-CN" altLang="en-US" sz="2400" dirty="0"/>
          </a:p>
        </p:txBody>
      </p:sp>
      <p:sp>
        <p:nvSpPr>
          <p:cNvPr id="7" name="文本框 6"/>
          <p:cNvSpPr txBox="1"/>
          <p:nvPr/>
        </p:nvSpPr>
        <p:spPr>
          <a:xfrm>
            <a:off x="990600" y="4038600"/>
            <a:ext cx="1620957" cy="523220"/>
          </a:xfrm>
          <a:prstGeom prst="rect">
            <a:avLst/>
          </a:prstGeom>
          <a:noFill/>
        </p:spPr>
        <p:txBody>
          <a:bodyPr wrap="none" rtlCol="0">
            <a:spAutoFit/>
          </a:bodyPr>
          <a:lstStyle/>
          <a:p>
            <a:r>
              <a:rPr lang="zh-CN" altLang="en-US" sz="2800" dirty="0"/>
              <a:t>泛化性差</a:t>
            </a:r>
          </a:p>
        </p:txBody>
      </p:sp>
      <p:cxnSp>
        <p:nvCxnSpPr>
          <p:cNvPr id="9" name="直接连接符 8"/>
          <p:cNvCxnSpPr/>
          <p:nvPr/>
        </p:nvCxnSpPr>
        <p:spPr>
          <a:xfrm>
            <a:off x="1295400" y="3771900"/>
            <a:ext cx="1066800" cy="1028700"/>
          </a:xfrm>
          <a:prstGeom prst="line">
            <a:avLst/>
          </a:prstGeom>
        </p:spPr>
        <p:style>
          <a:lnRef idx="3">
            <a:schemeClr val="accent2"/>
          </a:lnRef>
          <a:fillRef idx="0">
            <a:schemeClr val="accent2"/>
          </a:fillRef>
          <a:effectRef idx="2">
            <a:schemeClr val="accent2"/>
          </a:effectRef>
          <a:fontRef idx="minor">
            <a:schemeClr val="tx1"/>
          </a:fontRef>
        </p:style>
      </p:cxnSp>
      <p:cxnSp>
        <p:nvCxnSpPr>
          <p:cNvPr id="11" name="直接连接符 10"/>
          <p:cNvCxnSpPr/>
          <p:nvPr/>
        </p:nvCxnSpPr>
        <p:spPr>
          <a:xfrm flipH="1">
            <a:off x="1219200" y="3688080"/>
            <a:ext cx="1143000" cy="1188720"/>
          </a:xfrm>
          <a:prstGeom prst="line">
            <a:avLst/>
          </a:prstGeom>
        </p:spPr>
        <p:style>
          <a:lnRef idx="3">
            <a:schemeClr val="accent2"/>
          </a:lnRef>
          <a:fillRef idx="0">
            <a:schemeClr val="accent2"/>
          </a:fillRef>
          <a:effectRef idx="2">
            <a:schemeClr val="accent2"/>
          </a:effectRef>
          <a:fontRef idx="minor">
            <a:schemeClr val="tx1"/>
          </a:fontRef>
        </p:style>
      </p:cxnSp>
      <p:sp>
        <p:nvSpPr>
          <p:cNvPr id="13" name="矩形 12"/>
          <p:cNvSpPr/>
          <p:nvPr/>
        </p:nvSpPr>
        <p:spPr>
          <a:xfrm>
            <a:off x="533400" y="5901035"/>
            <a:ext cx="8153400" cy="461665"/>
          </a:xfrm>
          <a:prstGeom prst="rect">
            <a:avLst/>
          </a:prstGeom>
        </p:spPr>
        <p:txBody>
          <a:bodyPr wrap="square">
            <a:spAutoFit/>
          </a:bodyPr>
          <a:lstStyle/>
          <a:p>
            <a:r>
              <a:rPr lang="en-US" altLang="zh-CN" sz="1200" dirty="0"/>
              <a:t>Zhang C, </a:t>
            </a:r>
            <a:r>
              <a:rPr lang="en-US" altLang="zh-CN" sz="1200" dirty="0" err="1"/>
              <a:t>Bengio</a:t>
            </a:r>
            <a:r>
              <a:rPr lang="en-US" altLang="zh-CN" sz="1200" dirty="0"/>
              <a:t> S, </a:t>
            </a:r>
            <a:r>
              <a:rPr lang="en-US" altLang="zh-CN" sz="1200" dirty="0" err="1"/>
              <a:t>Hardt</a:t>
            </a:r>
            <a:r>
              <a:rPr lang="en-US" altLang="zh-CN" sz="1200" dirty="0"/>
              <a:t> M, et al. Understanding deep learning requires rethinking generalization[J]. </a:t>
            </a:r>
            <a:r>
              <a:rPr lang="en-US" altLang="zh-CN" sz="1200" dirty="0" err="1"/>
              <a:t>arXiv</a:t>
            </a:r>
            <a:r>
              <a:rPr lang="en-US" altLang="zh-CN" sz="1200" dirty="0"/>
              <a:t> preprint arXiv:1611.03530, 2016.</a:t>
            </a:r>
            <a:endParaRPr lang="zh-CN" altLang="en-US" sz="1200" dirty="0"/>
          </a:p>
        </p:txBody>
      </p:sp>
    </p:spTree>
    <p:extLst>
      <p:ext uri="{BB962C8B-B14F-4D97-AF65-F5344CB8AC3E}">
        <p14:creationId xmlns:p14="http://schemas.microsoft.com/office/powerpoint/2010/main" val="991464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fade">
                                      <p:cBhvr>
                                        <p:cTn id="7" dur="500"/>
                                        <p:tgtEl>
                                          <p:spTgt spid="3"/>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par>
                                <p:cTn id="11" presetID="10"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animEffect transition="in" filter="fade">
                                      <p:cBhvr>
                                        <p:cTn id="1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2048378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 y="3733800"/>
            <a:ext cx="8763000" cy="2019499"/>
          </a:xfrm>
          <a:prstGeom prst="rect">
            <a:avLst/>
          </a:prstGeom>
        </p:spPr>
      </p:pic>
      <p:sp>
        <p:nvSpPr>
          <p:cNvPr id="6" name="矩形 5"/>
          <p:cNvSpPr/>
          <p:nvPr/>
        </p:nvSpPr>
        <p:spPr>
          <a:xfrm>
            <a:off x="1143000" y="5943600"/>
            <a:ext cx="6019800" cy="307777"/>
          </a:xfrm>
          <a:prstGeom prst="rect">
            <a:avLst/>
          </a:prstGeom>
        </p:spPr>
        <p:txBody>
          <a:bodyPr wrap="square">
            <a:spAutoFit/>
          </a:bodyPr>
          <a:lstStyle/>
          <a:p>
            <a:r>
              <a:rPr lang="en-US" altLang="zh-CN" sz="1400" dirty="0"/>
              <a:t>Relational inductive biases, deep learning, and graph networks</a:t>
            </a:r>
            <a:endParaRPr lang="zh-CN" altLang="en-US" sz="1400"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366012"/>
            <a:ext cx="7293537" cy="2161401"/>
          </a:xfrm>
          <a:prstGeom prst="rect">
            <a:avLst/>
          </a:prstGeom>
        </p:spPr>
      </p:pic>
    </p:spTree>
    <p:extLst>
      <p:ext uri="{BB962C8B-B14F-4D97-AF65-F5344CB8AC3E}">
        <p14:creationId xmlns:p14="http://schemas.microsoft.com/office/powerpoint/2010/main" val="2269868800"/>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正则化</a:t>
            </a:r>
          </a:p>
        </p:txBody>
      </p:sp>
      <p:sp>
        <p:nvSpPr>
          <p:cNvPr id="3" name="内容占位符 2"/>
          <p:cNvSpPr>
            <a:spLocks noGrp="1"/>
          </p:cNvSpPr>
          <p:nvPr>
            <p:ph sz="quarter" idx="1"/>
          </p:nvPr>
        </p:nvSpPr>
        <p:spPr/>
        <p:txBody>
          <a:bodyPr/>
          <a:lstStyle/>
          <a:p>
            <a:r>
              <a:rPr lang="zh-CN" altLang="en-US" dirty="0"/>
              <a:t>如何提高神经网络的泛化能力</a:t>
            </a:r>
            <a:endParaRPr lang="en-US" altLang="zh-CN" dirty="0"/>
          </a:p>
          <a:p>
            <a:pPr lvl="1"/>
            <a:r>
              <a:rPr lang="zh-CN" altLang="en-US" dirty="0"/>
              <a:t>增加优化约束</a:t>
            </a:r>
            <a:endParaRPr lang="en-US" altLang="zh-CN" dirty="0"/>
          </a:p>
          <a:p>
            <a:pPr lvl="2"/>
            <a:r>
              <a:rPr lang="zh-CN" altLang="en-US" dirty="0"/>
              <a:t>数据增强</a:t>
            </a:r>
            <a:endParaRPr lang="en-US" altLang="zh-CN" dirty="0"/>
          </a:p>
          <a:p>
            <a:pPr lvl="2"/>
            <a:r>
              <a:rPr lang="zh-CN" altLang="en-US" dirty="0"/>
              <a:t>标签平滑</a:t>
            </a:r>
          </a:p>
          <a:p>
            <a:pPr lvl="2"/>
            <a:r>
              <a:rPr lang="en-US" altLang="zh-CN" dirty="0"/>
              <a:t>L1/L2 </a:t>
            </a:r>
            <a:r>
              <a:rPr lang="zh-CN" altLang="en-US" dirty="0"/>
              <a:t>正则化</a:t>
            </a:r>
            <a:endParaRPr lang="en-US" altLang="zh-CN" dirty="0"/>
          </a:p>
          <a:p>
            <a:pPr lvl="1"/>
            <a:r>
              <a:rPr lang="zh-CN" altLang="en-US" dirty="0"/>
              <a:t>干扰优化过程</a:t>
            </a:r>
            <a:endParaRPr lang="en-US" altLang="zh-CN" dirty="0"/>
          </a:p>
          <a:p>
            <a:pPr lvl="2"/>
            <a:r>
              <a:rPr lang="zh-CN" altLang="en-US" dirty="0"/>
              <a:t>提前停止 </a:t>
            </a:r>
            <a:r>
              <a:rPr lang="en-US" altLang="zh-CN" dirty="0"/>
              <a:t>early stop</a:t>
            </a:r>
          </a:p>
          <a:p>
            <a:pPr lvl="2"/>
            <a:r>
              <a:rPr lang="zh-CN" altLang="en-US" dirty="0"/>
              <a:t>权重衰减</a:t>
            </a:r>
            <a:endParaRPr lang="en-US" altLang="zh-CN" dirty="0"/>
          </a:p>
          <a:p>
            <a:pPr lvl="2"/>
            <a:r>
              <a:rPr lang="en-US" altLang="zh-CN" dirty="0"/>
              <a:t>SGD</a:t>
            </a:r>
          </a:p>
          <a:p>
            <a:pPr lvl="2"/>
            <a:r>
              <a:rPr lang="en-US" altLang="zh-CN" dirty="0"/>
              <a:t>Dropout</a:t>
            </a:r>
          </a:p>
        </p:txBody>
      </p:sp>
      <p:pic>
        <p:nvPicPr>
          <p:cNvPr id="5122" name="Picture 2" descr="http://friskit-blog.qiniudn.com/6/18/1dd0d6c707556bf6f30bcfd2e158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33800" y="3416967"/>
            <a:ext cx="5410200" cy="2816193"/>
          </a:xfrm>
          <a:prstGeom prst="rect">
            <a:avLst/>
          </a:prstGeom>
          <a:noFill/>
          <a:extLst>
            <a:ext uri="{909E8E84-426E-40DD-AFC4-6F175D3DCCD1}">
              <a14:hiddenFill xmlns:a14="http://schemas.microsoft.com/office/drawing/2010/main">
                <a:solidFill>
                  <a:srgbClr val="FFFFFF"/>
                </a:solidFill>
              </a14:hiddenFill>
            </a:ext>
          </a:extLst>
        </p:spPr>
      </p:pic>
      <p:sp>
        <p:nvSpPr>
          <p:cNvPr id="4" name="矩形 3"/>
          <p:cNvSpPr/>
          <p:nvPr/>
        </p:nvSpPr>
        <p:spPr>
          <a:xfrm>
            <a:off x="4903679" y="3047635"/>
            <a:ext cx="1172116" cy="369332"/>
          </a:xfrm>
          <a:prstGeom prst="rect">
            <a:avLst/>
          </a:prstGeom>
        </p:spPr>
        <p:txBody>
          <a:bodyPr wrap="none">
            <a:spAutoFit/>
          </a:bodyPr>
          <a:lstStyle/>
          <a:p>
            <a:r>
              <a:rPr lang="zh-CN" altLang="en-US" dirty="0">
                <a:solidFill>
                  <a:srgbClr val="FF0000"/>
                </a:solidFill>
              </a:rPr>
              <a:t>提前停止 </a:t>
            </a:r>
          </a:p>
        </p:txBody>
      </p:sp>
      <p:sp>
        <p:nvSpPr>
          <p:cNvPr id="7" name="矩形 6"/>
          <p:cNvSpPr/>
          <p:nvPr/>
        </p:nvSpPr>
        <p:spPr>
          <a:xfrm>
            <a:off x="7472707" y="3047635"/>
            <a:ext cx="1197764" cy="369332"/>
          </a:xfrm>
          <a:prstGeom prst="rect">
            <a:avLst/>
          </a:prstGeom>
        </p:spPr>
        <p:txBody>
          <a:bodyPr wrap="none">
            <a:spAutoFit/>
          </a:bodyPr>
          <a:lstStyle/>
          <a:p>
            <a:r>
              <a:rPr lang="en-US" altLang="zh-CN" dirty="0">
                <a:solidFill>
                  <a:srgbClr val="FF0000"/>
                </a:solidFill>
              </a:rPr>
              <a:t>L2 </a:t>
            </a:r>
            <a:r>
              <a:rPr lang="zh-CN" altLang="en-US" dirty="0">
                <a:solidFill>
                  <a:srgbClr val="FF0000"/>
                </a:solidFill>
              </a:rPr>
              <a:t>正则化</a:t>
            </a:r>
          </a:p>
        </p:txBody>
      </p:sp>
    </p:spTree>
    <p:extLst>
      <p:ext uri="{BB962C8B-B14F-4D97-AF65-F5344CB8AC3E}">
        <p14:creationId xmlns:p14="http://schemas.microsoft.com/office/powerpoint/2010/main" val="4698978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Dropout</a:t>
            </a:r>
            <a:endParaRPr lang="zh-CN" altLang="en-US" dirty="0"/>
          </a:p>
        </p:txBody>
      </p:sp>
      <p:sp>
        <p:nvSpPr>
          <p:cNvPr id="9" name="内容占位符 8"/>
          <p:cNvSpPr>
            <a:spLocks noGrp="1"/>
          </p:cNvSpPr>
          <p:nvPr>
            <p:ph sz="quarter" idx="1"/>
          </p:nvPr>
        </p:nvSpPr>
        <p:spPr/>
        <p:txBody>
          <a:bodyPr/>
          <a:lstStyle/>
          <a:p>
            <a:r>
              <a:rPr lang="zh-CN" altLang="en-US" dirty="0"/>
              <a:t>集成学习的解释</a:t>
            </a:r>
            <a:endParaRPr lang="en-US" altLang="zh-CN" dirty="0"/>
          </a:p>
          <a:p>
            <a:pPr lvl="1"/>
            <a:r>
              <a:rPr lang="zh-CN" altLang="en-US" dirty="0"/>
              <a:t>原始网络可以近似看作是不同子网络的组合模型。</a:t>
            </a:r>
            <a:endParaRPr lang="en-US" altLang="zh-CN" dirty="0"/>
          </a:p>
          <a:p>
            <a:pPr lvl="1"/>
            <a:endParaRPr lang="en-US" altLang="zh-CN" dirty="0"/>
          </a:p>
          <a:p>
            <a:pPr lvl="1"/>
            <a:endParaRPr lang="en-US" altLang="zh-CN" dirty="0"/>
          </a:p>
          <a:p>
            <a:r>
              <a:rPr lang="zh-CN" altLang="en-US" dirty="0"/>
              <a:t>贝叶斯学习的解释</a:t>
            </a:r>
            <a:endParaRPr lang="en-US" altLang="zh-CN" dirty="0"/>
          </a:p>
          <a:p>
            <a:pPr lvl="1"/>
            <a:r>
              <a:rPr lang="zh-CN" altLang="en-US" dirty="0"/>
              <a:t>参数</a:t>
            </a:r>
            <a:r>
              <a:rPr lang="en-US" altLang="zh-CN" dirty="0"/>
              <a:t>θ</a:t>
            </a:r>
            <a:r>
              <a:rPr lang="zh-CN" altLang="en-US" dirty="0"/>
              <a:t>为随机向量，并且先验分布为</a:t>
            </a:r>
            <a:r>
              <a:rPr lang="en-US" altLang="zh-CN" dirty="0"/>
              <a:t>q(θ)</a:t>
            </a:r>
            <a:endParaRPr lang="zh-CN" altLang="en-US" dirty="0"/>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943600" y="685800"/>
            <a:ext cx="2242067" cy="2726959"/>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50466" y="3758960"/>
            <a:ext cx="2028334" cy="2384393"/>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417498" y="4648200"/>
            <a:ext cx="2803803" cy="1374353"/>
          </a:xfrm>
          <a:prstGeom prst="rect">
            <a:avLst/>
          </a:prstGeom>
        </p:spPr>
      </p:pic>
    </p:spTree>
    <p:extLst>
      <p:ext uri="{BB962C8B-B14F-4D97-AF65-F5344CB8AC3E}">
        <p14:creationId xmlns:p14="http://schemas.microsoft.com/office/powerpoint/2010/main" val="83006056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经验</a:t>
            </a:r>
          </a:p>
        </p:txBody>
      </p:sp>
      <p:sp>
        <p:nvSpPr>
          <p:cNvPr id="3" name="内容占位符 2"/>
          <p:cNvSpPr>
            <a:spLocks noGrp="1"/>
          </p:cNvSpPr>
          <p:nvPr>
            <p:ph sz="quarter" idx="1"/>
          </p:nvPr>
        </p:nvSpPr>
        <p:spPr/>
        <p:txBody>
          <a:bodyPr/>
          <a:lstStyle/>
          <a:p>
            <a:pPr lvl="1"/>
            <a:r>
              <a:rPr lang="zh-CN" altLang="en-US" dirty="0"/>
              <a:t>用 </a:t>
            </a:r>
            <a:r>
              <a:rPr lang="en-US" altLang="zh-CN" dirty="0" err="1"/>
              <a:t>ReLU</a:t>
            </a:r>
            <a:r>
              <a:rPr lang="en-US" altLang="zh-CN" dirty="0"/>
              <a:t> </a:t>
            </a:r>
            <a:r>
              <a:rPr lang="zh-CN" altLang="en-US" dirty="0"/>
              <a:t>作为激活函数</a:t>
            </a:r>
          </a:p>
          <a:p>
            <a:pPr lvl="1"/>
            <a:r>
              <a:rPr lang="zh-CN" altLang="en-US" dirty="0"/>
              <a:t>分类时用交叉熵作为损失函数</a:t>
            </a:r>
          </a:p>
          <a:p>
            <a:pPr lvl="1"/>
            <a:r>
              <a:rPr lang="en-US" altLang="zh-CN" dirty="0" err="1"/>
              <a:t>SDG+mini-batch</a:t>
            </a:r>
            <a:endParaRPr lang="en-US" altLang="zh-CN" dirty="0"/>
          </a:p>
          <a:p>
            <a:pPr lvl="1"/>
            <a:r>
              <a:rPr lang="zh-CN" altLang="en-US" dirty="0"/>
              <a:t>每次迭代都重新随机排序</a:t>
            </a:r>
          </a:p>
          <a:p>
            <a:pPr lvl="1"/>
            <a:r>
              <a:rPr lang="zh-CN" altLang="en-US" dirty="0"/>
              <a:t>数据预处理（标准归一化）</a:t>
            </a:r>
          </a:p>
          <a:p>
            <a:pPr lvl="1"/>
            <a:r>
              <a:rPr lang="zh-CN" altLang="en-US" dirty="0"/>
              <a:t>动态学习率（越来越小）</a:t>
            </a:r>
          </a:p>
          <a:p>
            <a:pPr lvl="1"/>
            <a:r>
              <a:rPr lang="zh-CN" altLang="en-US" dirty="0"/>
              <a:t>用 </a:t>
            </a:r>
            <a:r>
              <a:rPr lang="en-US" altLang="zh-CN" dirty="0"/>
              <a:t>L1 </a:t>
            </a:r>
            <a:r>
              <a:rPr lang="zh-CN" altLang="en-US" dirty="0"/>
              <a:t>或 </a:t>
            </a:r>
            <a:r>
              <a:rPr lang="en-US" altLang="zh-CN" dirty="0"/>
              <a:t>L2 </a:t>
            </a:r>
            <a:r>
              <a:rPr lang="zh-CN" altLang="en-US" dirty="0"/>
              <a:t>正则化（跳过前几轮）</a:t>
            </a:r>
            <a:endParaRPr lang="en-US" altLang="zh-CN" dirty="0"/>
          </a:p>
          <a:p>
            <a:pPr lvl="1"/>
            <a:r>
              <a:rPr lang="zh-CN" altLang="en-US" dirty="0"/>
              <a:t>逐层归一化</a:t>
            </a:r>
          </a:p>
          <a:p>
            <a:pPr lvl="1"/>
            <a:r>
              <a:rPr lang="en-US" altLang="zh-CN" dirty="0"/>
              <a:t>dropout</a:t>
            </a:r>
          </a:p>
          <a:p>
            <a:pPr lvl="1"/>
            <a:r>
              <a:rPr lang="zh-CN" altLang="en-US" dirty="0"/>
              <a:t>数据增强</a:t>
            </a:r>
          </a:p>
        </p:txBody>
      </p:sp>
    </p:spTree>
    <p:extLst>
      <p:ext uri="{BB962C8B-B14F-4D97-AF65-F5344CB8AC3E}">
        <p14:creationId xmlns:p14="http://schemas.microsoft.com/office/powerpoint/2010/main" val="31604751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注意力与记忆机制</a:t>
            </a:r>
          </a:p>
        </p:txBody>
      </p:sp>
    </p:spTree>
    <p:extLst>
      <p:ext uri="{BB962C8B-B14F-4D97-AF65-F5344CB8AC3E}">
        <p14:creationId xmlns:p14="http://schemas.microsoft.com/office/powerpoint/2010/main" val="37881074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由于优化算法和计算能力的限制，神经网络在实践中很难达到通用近似的能力。</a:t>
            </a:r>
            <a:endParaRPr lang="en-US" altLang="zh-CN" dirty="0"/>
          </a:p>
          <a:p>
            <a:pPr lvl="1"/>
            <a:r>
              <a:rPr lang="zh-CN" altLang="en-US" dirty="0"/>
              <a:t>网络不能太复杂（参数太多）</a:t>
            </a:r>
            <a:endParaRPr lang="en-US" altLang="zh-CN" dirty="0"/>
          </a:p>
          <a:p>
            <a:r>
              <a:rPr lang="zh-CN" altLang="en-US" dirty="0"/>
              <a:t>如何提高网络能力</a:t>
            </a:r>
            <a:endParaRPr lang="en-US" altLang="zh-CN" dirty="0"/>
          </a:p>
          <a:p>
            <a:pPr lvl="1"/>
            <a:r>
              <a:rPr lang="zh-CN" altLang="en-US" dirty="0"/>
              <a:t>局部连接</a:t>
            </a:r>
            <a:endParaRPr lang="en-US" altLang="zh-CN" dirty="0"/>
          </a:p>
          <a:p>
            <a:pPr lvl="1"/>
            <a:r>
              <a:rPr lang="zh-CN" altLang="en-US" dirty="0"/>
              <a:t>权重共享</a:t>
            </a:r>
            <a:endParaRPr lang="en-US" altLang="zh-CN" dirty="0"/>
          </a:p>
          <a:p>
            <a:pPr lvl="1"/>
            <a:r>
              <a:rPr lang="zh-CN" altLang="en-US" dirty="0"/>
              <a:t>汇聚操作</a:t>
            </a:r>
            <a:endParaRPr lang="en-US" altLang="zh-CN" dirty="0"/>
          </a:p>
          <a:p>
            <a:pPr lvl="1"/>
            <a:r>
              <a:rPr lang="zh-CN" altLang="en-US" dirty="0"/>
              <a:t>？</a:t>
            </a:r>
          </a:p>
        </p:txBody>
      </p:sp>
      <p:graphicFrame>
        <p:nvGraphicFramePr>
          <p:cNvPr id="4" name="图示 3"/>
          <p:cNvGraphicFramePr/>
          <p:nvPr/>
        </p:nvGraphicFramePr>
        <p:xfrm>
          <a:off x="3810000" y="3210560"/>
          <a:ext cx="3581400" cy="29464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3484135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4" grpId="0">
        <p:bldAsOne/>
      </p:bldGraphic>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大脑中的注意力</a:t>
            </a:r>
          </a:p>
        </p:txBody>
      </p:sp>
      <p:sp>
        <p:nvSpPr>
          <p:cNvPr id="3" name="内容占位符 2"/>
          <p:cNvSpPr>
            <a:spLocks noGrp="1"/>
          </p:cNvSpPr>
          <p:nvPr>
            <p:ph sz="quarter" idx="1"/>
          </p:nvPr>
        </p:nvSpPr>
        <p:spPr/>
        <p:txBody>
          <a:bodyPr/>
          <a:lstStyle/>
          <a:p>
            <a:r>
              <a:rPr lang="zh-CN" altLang="en-US" dirty="0"/>
              <a:t>人脑每个时刻接收的外界输入信息非常多，包括来源于视觉、听觉、触觉的各种各样的信息。</a:t>
            </a:r>
            <a:endParaRPr lang="en-US" altLang="zh-CN" dirty="0"/>
          </a:p>
          <a:p>
            <a:r>
              <a:rPr lang="zh-CN" altLang="en-US" dirty="0"/>
              <a:t>但就视觉来说，眼睛每秒钟都会发送千万比特的信息给视觉神经系统。</a:t>
            </a:r>
            <a:endParaRPr lang="en-US" altLang="zh-CN" dirty="0"/>
          </a:p>
          <a:p>
            <a:r>
              <a:rPr lang="zh-CN" altLang="en-US" dirty="0"/>
              <a:t>人脑通过</a:t>
            </a:r>
            <a:r>
              <a:rPr lang="zh-CN" altLang="en-US" dirty="0">
                <a:solidFill>
                  <a:srgbClr val="FF0000"/>
                </a:solidFill>
              </a:rPr>
              <a:t>注意力</a:t>
            </a:r>
            <a:r>
              <a:rPr lang="zh-CN" altLang="en-US" dirty="0"/>
              <a:t>来解决</a:t>
            </a:r>
            <a:r>
              <a:rPr lang="zh-CN" altLang="en-US" dirty="0">
                <a:solidFill>
                  <a:srgbClr val="FF0000"/>
                </a:solidFill>
              </a:rPr>
              <a:t>信息超载问题</a:t>
            </a:r>
            <a:r>
              <a:rPr lang="zh-CN" altLang="en-US" dirty="0"/>
              <a:t>。</a:t>
            </a:r>
          </a:p>
        </p:txBody>
      </p:sp>
    </p:spTree>
    <p:extLst>
      <p:ext uri="{BB962C8B-B14F-4D97-AF65-F5344CB8AC3E}">
        <p14:creationId xmlns:p14="http://schemas.microsoft.com/office/powerpoint/2010/main" val="401964091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注意力示例</a:t>
            </a:r>
          </a:p>
        </p:txBody>
      </p:sp>
      <p:pic>
        <p:nvPicPr>
          <p:cNvPr id="4098" name="Picture 2" descr="https://images.fastcompany.com/upload/nyt-heatmap.jp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619250" y="1905000"/>
            <a:ext cx="5905500" cy="40386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837176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如何实现？</a:t>
            </a:r>
          </a:p>
        </p:txBody>
      </p:sp>
      <p:sp>
        <p:nvSpPr>
          <p:cNvPr id="3" name="内容占位符 2"/>
          <p:cNvSpPr>
            <a:spLocks noGrp="1"/>
          </p:cNvSpPr>
          <p:nvPr>
            <p:ph sz="quarter" idx="1"/>
          </p:nvPr>
        </p:nvSpPr>
        <p:spPr/>
        <p:txBody>
          <a:bodyPr/>
          <a:lstStyle/>
          <a:p>
            <a:r>
              <a:rPr lang="zh-CN" altLang="en-US" dirty="0"/>
              <a:t>自下而上</a:t>
            </a:r>
            <a:endParaRPr lang="en-US" altLang="zh-CN" dirty="0"/>
          </a:p>
          <a:p>
            <a:endParaRPr lang="en-US" altLang="zh-CN" dirty="0"/>
          </a:p>
          <a:p>
            <a:endParaRPr lang="en-US" altLang="zh-CN" dirty="0"/>
          </a:p>
          <a:p>
            <a:endParaRPr lang="en-US" altLang="zh-CN" dirty="0"/>
          </a:p>
          <a:p>
            <a:r>
              <a:rPr lang="zh-CN" altLang="en-US" dirty="0"/>
              <a:t>自上而下</a:t>
            </a:r>
          </a:p>
        </p:txBody>
      </p:sp>
      <p:sp>
        <p:nvSpPr>
          <p:cNvPr id="4" name="文本框 3"/>
          <p:cNvSpPr txBox="1"/>
          <p:nvPr/>
        </p:nvSpPr>
        <p:spPr>
          <a:xfrm>
            <a:off x="2819400" y="2286000"/>
            <a:ext cx="2783134" cy="523220"/>
          </a:xfrm>
          <a:prstGeom prst="rect">
            <a:avLst/>
          </a:prstGeom>
          <a:noFill/>
        </p:spPr>
        <p:txBody>
          <a:bodyPr wrap="none" rtlCol="0">
            <a:spAutoFit/>
          </a:bodyPr>
          <a:lstStyle/>
          <a:p>
            <a:r>
              <a:rPr lang="zh-CN" altLang="en-US" sz="2800" dirty="0"/>
              <a:t>汇聚（</a:t>
            </a:r>
            <a:r>
              <a:rPr lang="en-US" altLang="zh-CN" sz="2800" dirty="0"/>
              <a:t>pooling</a:t>
            </a:r>
            <a:r>
              <a:rPr lang="zh-CN" altLang="en-US" sz="2800" dirty="0"/>
              <a:t>）</a:t>
            </a:r>
          </a:p>
        </p:txBody>
      </p:sp>
      <p:sp>
        <p:nvSpPr>
          <p:cNvPr id="5" name="文本框 4"/>
          <p:cNvSpPr txBox="1"/>
          <p:nvPr/>
        </p:nvSpPr>
        <p:spPr>
          <a:xfrm>
            <a:off x="2970884" y="4724400"/>
            <a:ext cx="2480166" cy="523220"/>
          </a:xfrm>
          <a:prstGeom prst="rect">
            <a:avLst/>
          </a:prstGeom>
          <a:noFill/>
        </p:spPr>
        <p:txBody>
          <a:bodyPr wrap="none" rtlCol="0">
            <a:spAutoFit/>
          </a:bodyPr>
          <a:lstStyle/>
          <a:p>
            <a:r>
              <a:rPr lang="zh-CN" altLang="en-US" sz="2800" dirty="0"/>
              <a:t>会聚（</a:t>
            </a:r>
            <a:r>
              <a:rPr lang="en-US" altLang="zh-CN" sz="2800" dirty="0"/>
              <a:t>focus</a:t>
            </a:r>
            <a:r>
              <a:rPr lang="zh-CN" altLang="en-US" sz="2800" dirty="0"/>
              <a:t>）</a:t>
            </a:r>
          </a:p>
        </p:txBody>
      </p:sp>
    </p:spTree>
    <p:extLst>
      <p:ext uri="{BB962C8B-B14F-4D97-AF65-F5344CB8AC3E}">
        <p14:creationId xmlns:p14="http://schemas.microsoft.com/office/powerpoint/2010/main" val="99923666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注意力分布</a:t>
            </a:r>
          </a:p>
        </p:txBody>
      </p:sp>
      <p:sp>
        <p:nvSpPr>
          <p:cNvPr id="3" name="内容占位符 2"/>
          <p:cNvSpPr>
            <a:spLocks noGrp="1"/>
          </p:cNvSpPr>
          <p:nvPr>
            <p:ph sz="quarter" idx="1"/>
          </p:nvPr>
        </p:nvSpPr>
        <p:spPr/>
        <p:txBody>
          <a:bodyPr/>
          <a:lstStyle/>
          <a:p>
            <a:r>
              <a:rPr lang="zh-CN" altLang="en-US" dirty="0"/>
              <a:t>给定查询</a:t>
            </a:r>
            <a:r>
              <a:rPr lang="en-US" altLang="zh-CN" dirty="0"/>
              <a:t>q</a:t>
            </a:r>
            <a:r>
              <a:rPr lang="zh-CN" altLang="en-US" dirty="0"/>
              <a:t>和输入信息</a:t>
            </a:r>
            <a:r>
              <a:rPr lang="en-US" altLang="zh-CN" b="1" dirty="0"/>
              <a:t>x</a:t>
            </a:r>
            <a:r>
              <a:rPr lang="en-US" altLang="zh-CN" baseline="-25000" dirty="0"/>
              <a:t>1:N</a:t>
            </a:r>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endParaRPr lang="en-US" altLang="zh-CN" baseline="-25000" dirty="0"/>
          </a:p>
          <a:p>
            <a:r>
              <a:rPr lang="en-US" altLang="zh-CN" dirty="0"/>
              <a:t>s(</a:t>
            </a:r>
            <a:r>
              <a:rPr lang="en-US" altLang="zh-CN" b="1" dirty="0"/>
              <a:t>x</a:t>
            </a:r>
            <a:r>
              <a:rPr lang="en-US" altLang="zh-CN" baseline="-25000" dirty="0"/>
              <a:t>i</a:t>
            </a:r>
            <a:r>
              <a:rPr lang="en-US" altLang="zh-CN" dirty="0"/>
              <a:t> ,q)</a:t>
            </a:r>
            <a:r>
              <a:rPr lang="zh-CN" altLang="en-US" dirty="0"/>
              <a:t>为注意力打分函数</a:t>
            </a:r>
            <a:endParaRPr lang="en-US" altLang="zh-CN" dirty="0"/>
          </a:p>
          <a:p>
            <a:pPr lvl="1"/>
            <a:r>
              <a:rPr lang="zh-CN" altLang="en-US" dirty="0"/>
              <a:t>加性模型</a:t>
            </a:r>
            <a:endParaRPr lang="en-US" altLang="zh-CN" dirty="0"/>
          </a:p>
          <a:p>
            <a:pPr lvl="1"/>
            <a:endParaRPr lang="en-US" altLang="zh-CN" dirty="0"/>
          </a:p>
          <a:p>
            <a:pPr lvl="1"/>
            <a:r>
              <a:rPr lang="zh-CN" altLang="en-US" dirty="0"/>
              <a:t>乘法模型</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905541"/>
            <a:ext cx="3276600" cy="2154559"/>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90800" y="4583267"/>
            <a:ext cx="3674938" cy="524991"/>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514600" y="5232960"/>
            <a:ext cx="2349759" cy="982242"/>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884718" y="0"/>
            <a:ext cx="4216012" cy="4543527"/>
          </a:xfrm>
          <a:prstGeom prst="rect">
            <a:avLst/>
          </a:prstGeom>
        </p:spPr>
      </p:pic>
    </p:spTree>
    <p:extLst>
      <p:ext uri="{BB962C8B-B14F-4D97-AF65-F5344CB8AC3E}">
        <p14:creationId xmlns:p14="http://schemas.microsoft.com/office/powerpoint/2010/main" val="401699502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注意力的变种</a:t>
            </a:r>
          </a:p>
        </p:txBody>
      </p:sp>
      <p:sp>
        <p:nvSpPr>
          <p:cNvPr id="3" name="内容占位符 2"/>
          <p:cNvSpPr>
            <a:spLocks noGrp="1"/>
          </p:cNvSpPr>
          <p:nvPr>
            <p:ph sz="quarter" idx="1"/>
          </p:nvPr>
        </p:nvSpPr>
        <p:spPr/>
        <p:txBody>
          <a:bodyPr/>
          <a:lstStyle/>
          <a:p>
            <a:r>
              <a:rPr lang="zh-CN" altLang="en-US" dirty="0"/>
              <a:t>多头注意力</a:t>
            </a:r>
            <a:r>
              <a:rPr lang="en-US" altLang="zh-CN" dirty="0"/>
              <a:t>Multi-Head Attention</a:t>
            </a:r>
          </a:p>
          <a:p>
            <a:r>
              <a:rPr lang="zh-CN" altLang="en-US" dirty="0"/>
              <a:t>硬注意力 </a:t>
            </a:r>
            <a:r>
              <a:rPr lang="en-US" altLang="zh-CN" dirty="0"/>
              <a:t>Hard Attention</a:t>
            </a:r>
          </a:p>
          <a:p>
            <a:r>
              <a:rPr lang="zh-CN" altLang="en-US" dirty="0"/>
              <a:t>结构化注意力 </a:t>
            </a:r>
            <a:r>
              <a:rPr lang="en-US" altLang="zh-CN" dirty="0"/>
              <a:t>Structure Attention</a:t>
            </a:r>
          </a:p>
          <a:p>
            <a:r>
              <a:rPr lang="zh-CN" altLang="en-US" dirty="0"/>
              <a:t>指针网络 </a:t>
            </a:r>
            <a:r>
              <a:rPr lang="en-US" altLang="zh-CN" dirty="0"/>
              <a:t>Pointer Network</a:t>
            </a:r>
          </a:p>
          <a:p>
            <a:r>
              <a:rPr lang="zh-CN" altLang="en-US" dirty="0"/>
              <a:t>双向注意力</a:t>
            </a:r>
            <a:r>
              <a:rPr lang="en-US" altLang="zh-CN" dirty="0"/>
              <a:t>Bi-Directional Attention</a:t>
            </a:r>
          </a:p>
          <a:p>
            <a:r>
              <a:rPr lang="zh-CN" altLang="en-US" dirty="0"/>
              <a:t>键值对注意力 </a:t>
            </a:r>
            <a:r>
              <a:rPr lang="en-US" altLang="zh-CN" dirty="0"/>
              <a:t>Key-Value Attention</a:t>
            </a:r>
          </a:p>
          <a:p>
            <a:r>
              <a:rPr lang="zh-CN" altLang="en-US" dirty="0"/>
              <a:t>自注意力 </a:t>
            </a:r>
            <a:r>
              <a:rPr lang="en-US" altLang="zh-CN" dirty="0"/>
              <a:t>Self/Intra Attention</a:t>
            </a:r>
          </a:p>
          <a:p>
            <a:r>
              <a:rPr lang="en-US" altLang="zh-CN" dirty="0"/>
              <a:t>…</a:t>
            </a:r>
            <a:endParaRPr lang="zh-CN" altLang="en-US" dirty="0"/>
          </a:p>
        </p:txBody>
      </p:sp>
    </p:spTree>
    <p:extLst>
      <p:ext uri="{BB962C8B-B14F-4D97-AF65-F5344CB8AC3E}">
        <p14:creationId xmlns:p14="http://schemas.microsoft.com/office/powerpoint/2010/main" val="32597240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循环网络应用</a:t>
            </a:r>
          </a:p>
        </p:txBody>
      </p:sp>
    </p:spTree>
    <p:extLst>
      <p:ext uri="{BB962C8B-B14F-4D97-AF65-F5344CB8AC3E}">
        <p14:creationId xmlns:p14="http://schemas.microsoft.com/office/powerpoint/2010/main" val="6065834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如何增加网络容量？</a:t>
            </a:r>
          </a:p>
        </p:txBody>
      </p:sp>
      <p:sp>
        <p:nvSpPr>
          <p:cNvPr id="5" name="内容占位符 4"/>
          <p:cNvSpPr>
            <a:spLocks noGrp="1"/>
          </p:cNvSpPr>
          <p:nvPr>
            <p:ph sz="quarter" idx="1"/>
          </p:nvPr>
        </p:nvSpPr>
        <p:spPr/>
        <p:txBody>
          <a:bodyPr/>
          <a:lstStyle/>
          <a:p>
            <a:r>
              <a:rPr lang="zh-CN" altLang="en-US" dirty="0"/>
              <a:t>以</a:t>
            </a:r>
            <a:r>
              <a:rPr lang="en-US" altLang="zh-CN" dirty="0"/>
              <a:t>LSTM</a:t>
            </a:r>
            <a:r>
              <a:rPr lang="zh-CN" altLang="en-US" dirty="0"/>
              <a:t>为例，</a:t>
            </a:r>
          </a:p>
        </p:txBody>
      </p:sp>
      <p:graphicFrame>
        <p:nvGraphicFramePr>
          <p:cNvPr id="6" name="内容占位符 3"/>
          <p:cNvGraphicFramePr>
            <a:graphicFrameLocks/>
          </p:cNvGraphicFramePr>
          <p:nvPr>
            <p:extLst>
              <p:ext uri="{D42A27DB-BD31-4B8C-83A1-F6EECF244321}">
                <p14:modId xmlns:p14="http://schemas.microsoft.com/office/powerpoint/2010/main" val="2601326283"/>
              </p:ext>
            </p:extLst>
          </p:nvPr>
        </p:nvGraphicFramePr>
        <p:xfrm>
          <a:off x="457200" y="2057401"/>
          <a:ext cx="8229600" cy="39624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p:cNvSpPr txBox="1"/>
          <p:nvPr/>
        </p:nvSpPr>
        <p:spPr>
          <a:xfrm>
            <a:off x="6424642" y="1796535"/>
            <a:ext cx="2262158" cy="369332"/>
          </a:xfrm>
          <a:prstGeom prst="rect">
            <a:avLst/>
          </a:prstGeom>
          <a:noFill/>
        </p:spPr>
        <p:txBody>
          <a:bodyPr wrap="none" rtlCol="0">
            <a:spAutoFit/>
          </a:bodyPr>
          <a:lstStyle/>
          <a:p>
            <a:pPr lvl="0"/>
            <a:r>
              <a:rPr lang="zh-CN" altLang="en-US" dirty="0">
                <a:solidFill>
                  <a:srgbClr val="FF0000"/>
                </a:solidFill>
              </a:rPr>
              <a:t>参数数量平方级增长</a:t>
            </a:r>
          </a:p>
        </p:txBody>
      </p:sp>
    </p:spTree>
    <p:extLst>
      <p:ext uri="{BB962C8B-B14F-4D97-AF65-F5344CB8AC3E}">
        <p14:creationId xmlns:p14="http://schemas.microsoft.com/office/powerpoint/2010/main" val="13525507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graphicEl>
                                              <a:dgm id="{28838F90-57CB-421B-9B48-24347DC59DF8}"/>
                                            </p:graphicEl>
                                          </p:spTgt>
                                        </p:tgtEl>
                                        <p:attrNameLst>
                                          <p:attrName>style.visibility</p:attrName>
                                        </p:attrNameLst>
                                      </p:cBhvr>
                                      <p:to>
                                        <p:strVal val="visible"/>
                                      </p:to>
                                    </p:set>
                                    <p:animEffect transition="in" filter="fade">
                                      <p:cBhvr>
                                        <p:cTn id="7" dur="500"/>
                                        <p:tgtEl>
                                          <p:spTgt spid="6">
                                            <p:graphicEl>
                                              <a:dgm id="{28838F90-57CB-421B-9B48-24347DC59DF8}"/>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6">
                                            <p:graphicEl>
                                              <a:dgm id="{26915D61-B503-403C-BA9A-C227D7135731}"/>
                                            </p:graphicEl>
                                          </p:spTgt>
                                        </p:tgtEl>
                                        <p:attrNameLst>
                                          <p:attrName>style.visibility</p:attrName>
                                        </p:attrNameLst>
                                      </p:cBhvr>
                                      <p:to>
                                        <p:strVal val="visible"/>
                                      </p:to>
                                    </p:set>
                                    <p:animEffect transition="in" filter="fade">
                                      <p:cBhvr>
                                        <p:cTn id="12" dur="500"/>
                                        <p:tgtEl>
                                          <p:spTgt spid="6">
                                            <p:graphicEl>
                                              <a:dgm id="{26915D61-B503-403C-BA9A-C227D7135731}"/>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6">
                                            <p:graphicEl>
                                              <a:dgm id="{68480EF7-C298-4C6C-B2AA-9BBC8FF1018C}"/>
                                            </p:graphicEl>
                                          </p:spTgt>
                                        </p:tgtEl>
                                        <p:attrNameLst>
                                          <p:attrName>style.visibility</p:attrName>
                                        </p:attrNameLst>
                                      </p:cBhvr>
                                      <p:to>
                                        <p:strVal val="visible"/>
                                      </p:to>
                                    </p:set>
                                    <p:animEffect transition="in" filter="fade">
                                      <p:cBhvr>
                                        <p:cTn id="15" dur="500"/>
                                        <p:tgtEl>
                                          <p:spTgt spid="6">
                                            <p:graphicEl>
                                              <a:dgm id="{68480EF7-C298-4C6C-B2AA-9BBC8FF1018C}"/>
                                            </p:graphicEl>
                                          </p:spTgt>
                                        </p:tgtEl>
                                      </p:cBhvr>
                                    </p:animEffect>
                                  </p:childTnLst>
                                </p:cTn>
                              </p:par>
                            </p:childTnLst>
                          </p:cTn>
                        </p:par>
                      </p:childTnLst>
                    </p:cTn>
                  </p:par>
                  <p:par>
                    <p:cTn id="16" fill="hold">
                      <p:stCondLst>
                        <p:cond delay="indefinite"/>
                      </p:stCondLst>
                      <p:childTnLst>
                        <p:par>
                          <p:cTn id="17" fill="hold">
                            <p:stCondLst>
                              <p:cond delay="0"/>
                            </p:stCondLst>
                            <p:childTnLst>
                              <p:par>
                                <p:cTn id="18" presetID="10" presetClass="entr" presetSubtype="0" fill="hold" grpId="0" nodeType="clickEffect">
                                  <p:stCondLst>
                                    <p:cond delay="0"/>
                                  </p:stCondLst>
                                  <p:childTnLst>
                                    <p:set>
                                      <p:cBhvr>
                                        <p:cTn id="19" dur="1" fill="hold">
                                          <p:stCondLst>
                                            <p:cond delay="0"/>
                                          </p:stCondLst>
                                        </p:cTn>
                                        <p:tgtEl>
                                          <p:spTgt spid="6">
                                            <p:graphicEl>
                                              <a:dgm id="{9A4C6A3A-914E-473D-8CC9-C2C0DE070DD6}"/>
                                            </p:graphicEl>
                                          </p:spTgt>
                                        </p:tgtEl>
                                        <p:attrNameLst>
                                          <p:attrName>style.visibility</p:attrName>
                                        </p:attrNameLst>
                                      </p:cBhvr>
                                      <p:to>
                                        <p:strVal val="visible"/>
                                      </p:to>
                                    </p:set>
                                    <p:animEffect transition="in" filter="fade">
                                      <p:cBhvr>
                                        <p:cTn id="20" dur="500"/>
                                        <p:tgtEl>
                                          <p:spTgt spid="6">
                                            <p:graphicEl>
                                              <a:dgm id="{9A4C6A3A-914E-473D-8CC9-C2C0DE070DD6}"/>
                                            </p:graphicEl>
                                          </p:spTgt>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6">
                                            <p:graphicEl>
                                              <a:dgm id="{F720F9D4-7AB2-4517-B543-4FC3CF6A8054}"/>
                                            </p:graphicEl>
                                          </p:spTgt>
                                        </p:tgtEl>
                                        <p:attrNameLst>
                                          <p:attrName>style.visibility</p:attrName>
                                        </p:attrNameLst>
                                      </p:cBhvr>
                                      <p:to>
                                        <p:strVal val="visible"/>
                                      </p:to>
                                    </p:set>
                                    <p:animEffect transition="in" filter="fade">
                                      <p:cBhvr>
                                        <p:cTn id="23" dur="500"/>
                                        <p:tgtEl>
                                          <p:spTgt spid="6">
                                            <p:graphicEl>
                                              <a:dgm id="{F720F9D4-7AB2-4517-B543-4FC3CF6A8054}"/>
                                            </p:graphic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7"/>
                                        </p:tgtEl>
                                        <p:attrNameLst>
                                          <p:attrName>style.visibility</p:attrName>
                                        </p:attrNameLst>
                                      </p:cBhvr>
                                      <p:to>
                                        <p:strVal val="visible"/>
                                      </p:to>
                                    </p:set>
                                    <p:animEffect transition="in" filter="fade">
                                      <p:cBhvr>
                                        <p:cTn id="28" dur="500"/>
                                        <p:tgtEl>
                                          <p:spTgt spid="7"/>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6">
                                            <p:graphicEl>
                                              <a:dgm id="{1EC492FB-4DEA-41E4-AE3A-E1A846438973}"/>
                                            </p:graphicEl>
                                          </p:spTgt>
                                        </p:tgtEl>
                                        <p:attrNameLst>
                                          <p:attrName>style.visibility</p:attrName>
                                        </p:attrNameLst>
                                      </p:cBhvr>
                                      <p:to>
                                        <p:strVal val="visible"/>
                                      </p:to>
                                    </p:set>
                                    <p:animEffect transition="in" filter="fade">
                                      <p:cBhvr>
                                        <p:cTn id="33" dur="500"/>
                                        <p:tgtEl>
                                          <p:spTgt spid="6">
                                            <p:graphicEl>
                                              <a:dgm id="{1EC492FB-4DEA-41E4-AE3A-E1A846438973}"/>
                                            </p:graphicEl>
                                          </p:spTgt>
                                        </p:tgtEl>
                                      </p:cBhvr>
                                    </p:animEffect>
                                  </p:childTnLst>
                                </p:cTn>
                              </p:par>
                              <p:par>
                                <p:cTn id="34" presetID="10" presetClass="entr" presetSubtype="0" fill="hold" grpId="0" nodeType="withEffect">
                                  <p:stCondLst>
                                    <p:cond delay="0"/>
                                  </p:stCondLst>
                                  <p:childTnLst>
                                    <p:set>
                                      <p:cBhvr>
                                        <p:cTn id="35" dur="1" fill="hold">
                                          <p:stCondLst>
                                            <p:cond delay="0"/>
                                          </p:stCondLst>
                                        </p:cTn>
                                        <p:tgtEl>
                                          <p:spTgt spid="6">
                                            <p:graphicEl>
                                              <a:dgm id="{48A68D7F-8250-4ED4-A0B1-B97C246CE6C3}"/>
                                            </p:graphicEl>
                                          </p:spTgt>
                                        </p:tgtEl>
                                        <p:attrNameLst>
                                          <p:attrName>style.visibility</p:attrName>
                                        </p:attrNameLst>
                                      </p:cBhvr>
                                      <p:to>
                                        <p:strVal val="visible"/>
                                      </p:to>
                                    </p:set>
                                    <p:animEffect transition="in" filter="fade">
                                      <p:cBhvr>
                                        <p:cTn id="36" dur="500"/>
                                        <p:tgtEl>
                                          <p:spTgt spid="6">
                                            <p:graphicEl>
                                              <a:dgm id="{48A68D7F-8250-4ED4-A0B1-B97C246CE6C3}"/>
                                            </p:graphicEl>
                                          </p:spTgt>
                                        </p:tgtEl>
                                      </p:cBhvr>
                                    </p:animEffect>
                                  </p:childTnLst>
                                </p:cTn>
                              </p:par>
                            </p:childTnLst>
                          </p:cTn>
                        </p:par>
                      </p:childTnLst>
                    </p:cTn>
                  </p:par>
                  <p:par>
                    <p:cTn id="37" fill="hold">
                      <p:stCondLst>
                        <p:cond delay="indefinite"/>
                      </p:stCondLst>
                      <p:childTnLst>
                        <p:par>
                          <p:cTn id="38" fill="hold">
                            <p:stCondLst>
                              <p:cond delay="0"/>
                            </p:stCondLst>
                            <p:childTnLst>
                              <p:par>
                                <p:cTn id="39" presetID="10" presetClass="entr" presetSubtype="0" fill="hold" grpId="0" nodeType="clickEffect">
                                  <p:stCondLst>
                                    <p:cond delay="0"/>
                                  </p:stCondLst>
                                  <p:childTnLst>
                                    <p:set>
                                      <p:cBhvr>
                                        <p:cTn id="40" dur="1" fill="hold">
                                          <p:stCondLst>
                                            <p:cond delay="0"/>
                                          </p:stCondLst>
                                        </p:cTn>
                                        <p:tgtEl>
                                          <p:spTgt spid="6">
                                            <p:graphicEl>
                                              <a:dgm id="{FB3864E7-68B3-4115-87BB-AF46116D1D1F}"/>
                                            </p:graphicEl>
                                          </p:spTgt>
                                        </p:tgtEl>
                                        <p:attrNameLst>
                                          <p:attrName>style.visibility</p:attrName>
                                        </p:attrNameLst>
                                      </p:cBhvr>
                                      <p:to>
                                        <p:strVal val="visible"/>
                                      </p:to>
                                    </p:set>
                                    <p:animEffect transition="in" filter="fade">
                                      <p:cBhvr>
                                        <p:cTn id="41" dur="500"/>
                                        <p:tgtEl>
                                          <p:spTgt spid="6">
                                            <p:graphicEl>
                                              <a:dgm id="{FB3864E7-68B3-4115-87BB-AF46116D1D1F}"/>
                                            </p:graphicEl>
                                          </p:spTgt>
                                        </p:tgtEl>
                                      </p:cBhvr>
                                    </p:animEffect>
                                  </p:childTnLst>
                                </p:cTn>
                              </p:par>
                              <p:par>
                                <p:cTn id="42" presetID="10" presetClass="entr" presetSubtype="0" fill="hold" grpId="0" nodeType="withEffect">
                                  <p:stCondLst>
                                    <p:cond delay="0"/>
                                  </p:stCondLst>
                                  <p:childTnLst>
                                    <p:set>
                                      <p:cBhvr>
                                        <p:cTn id="43" dur="1" fill="hold">
                                          <p:stCondLst>
                                            <p:cond delay="0"/>
                                          </p:stCondLst>
                                        </p:cTn>
                                        <p:tgtEl>
                                          <p:spTgt spid="6">
                                            <p:graphicEl>
                                              <a:dgm id="{86C8E487-B936-4FBF-BDA5-88B682ED3075}"/>
                                            </p:graphicEl>
                                          </p:spTgt>
                                        </p:tgtEl>
                                        <p:attrNameLst>
                                          <p:attrName>style.visibility</p:attrName>
                                        </p:attrNameLst>
                                      </p:cBhvr>
                                      <p:to>
                                        <p:strVal val="visible"/>
                                      </p:to>
                                    </p:set>
                                    <p:animEffect transition="in" filter="fade">
                                      <p:cBhvr>
                                        <p:cTn id="44" dur="500"/>
                                        <p:tgtEl>
                                          <p:spTgt spid="6">
                                            <p:graphicEl>
                                              <a:dgm id="{86C8E487-B936-4FBF-BDA5-88B682ED3075}"/>
                                            </p:graphicEl>
                                          </p:spTgt>
                                        </p:tgtEl>
                                      </p:cBhvr>
                                    </p:animEffect>
                                  </p:childTnLst>
                                </p:cTn>
                              </p:par>
                            </p:childTnLst>
                          </p:cTn>
                        </p:par>
                      </p:childTnLst>
                    </p:cTn>
                  </p:par>
                  <p:par>
                    <p:cTn id="45" fill="hold">
                      <p:stCondLst>
                        <p:cond delay="indefinite"/>
                      </p:stCondLst>
                      <p:childTnLst>
                        <p:par>
                          <p:cTn id="46" fill="hold">
                            <p:stCondLst>
                              <p:cond delay="0"/>
                            </p:stCondLst>
                            <p:childTnLst>
                              <p:par>
                                <p:cTn id="47" presetID="10" presetClass="entr" presetSubtype="0" fill="hold" grpId="0" nodeType="clickEffect">
                                  <p:stCondLst>
                                    <p:cond delay="0"/>
                                  </p:stCondLst>
                                  <p:childTnLst>
                                    <p:set>
                                      <p:cBhvr>
                                        <p:cTn id="48" dur="1" fill="hold">
                                          <p:stCondLst>
                                            <p:cond delay="0"/>
                                          </p:stCondLst>
                                        </p:cTn>
                                        <p:tgtEl>
                                          <p:spTgt spid="6">
                                            <p:graphicEl>
                                              <a:dgm id="{56669328-AEEE-4D9E-8C1F-6B484A30D05B}"/>
                                            </p:graphicEl>
                                          </p:spTgt>
                                        </p:tgtEl>
                                        <p:attrNameLst>
                                          <p:attrName>style.visibility</p:attrName>
                                        </p:attrNameLst>
                                      </p:cBhvr>
                                      <p:to>
                                        <p:strVal val="visible"/>
                                      </p:to>
                                    </p:set>
                                    <p:animEffect transition="in" filter="fade">
                                      <p:cBhvr>
                                        <p:cTn id="49" dur="500"/>
                                        <p:tgtEl>
                                          <p:spTgt spid="6">
                                            <p:graphicEl>
                                              <a:dgm id="{56669328-AEEE-4D9E-8C1F-6B484A30D05B}"/>
                                            </p:graphicEl>
                                          </p:spTgt>
                                        </p:tgtEl>
                                      </p:cBhvr>
                                    </p:animEffect>
                                  </p:childTnLst>
                                </p:cTn>
                              </p:par>
                              <p:par>
                                <p:cTn id="50" presetID="10" presetClass="entr" presetSubtype="0" fill="hold" grpId="0" nodeType="withEffect">
                                  <p:stCondLst>
                                    <p:cond delay="0"/>
                                  </p:stCondLst>
                                  <p:childTnLst>
                                    <p:set>
                                      <p:cBhvr>
                                        <p:cTn id="51" dur="1" fill="hold">
                                          <p:stCondLst>
                                            <p:cond delay="0"/>
                                          </p:stCondLst>
                                        </p:cTn>
                                        <p:tgtEl>
                                          <p:spTgt spid="6">
                                            <p:graphicEl>
                                              <a:dgm id="{6CF0213B-401A-404A-98F7-1DD64CFCB60B}"/>
                                            </p:graphicEl>
                                          </p:spTgt>
                                        </p:tgtEl>
                                        <p:attrNameLst>
                                          <p:attrName>style.visibility</p:attrName>
                                        </p:attrNameLst>
                                      </p:cBhvr>
                                      <p:to>
                                        <p:strVal val="visible"/>
                                      </p:to>
                                    </p:set>
                                    <p:animEffect transition="in" filter="fade">
                                      <p:cBhvr>
                                        <p:cTn id="52" dur="500"/>
                                        <p:tgtEl>
                                          <p:spTgt spid="6">
                                            <p:graphicEl>
                                              <a:dgm id="{6CF0213B-401A-404A-98F7-1DD64CFCB60B}"/>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6" grpId="0" uiExpand="1">
        <p:bldSub>
          <a:bldDgm bld="one"/>
        </p:bldSub>
      </p:bldGraphic>
      <p:bldP spid="7"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外部记忆</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外部记忆定义为矩阵</a:t>
                </a:r>
                <a14:m>
                  <m:oMath xmlns:m="http://schemas.openxmlformats.org/officeDocument/2006/math">
                    <m:r>
                      <m:rPr>
                        <m:nor/>
                      </m:rPr>
                      <a:rPr lang="en-US" altLang="zh-CN" dirty="0"/>
                      <m:t>M</m:t>
                    </m:r>
                    <m:r>
                      <a:rPr lang="en-US" altLang="zh-CN" b="0" i="1" dirty="0" smtClean="0">
                        <a:latin typeface="Cambria Math" panose="02040503050406030204" pitchFamily="18" charset="0"/>
                      </a:rPr>
                      <m:t>∈</m:t>
                    </m:r>
                    <m:r>
                      <m:rPr>
                        <m:nor/>
                      </m:rPr>
                      <a:rPr lang="en-US" altLang="zh-CN" dirty="0"/>
                      <m:t>R</m:t>
                    </m:r>
                    <m:r>
                      <m:rPr>
                        <m:nor/>
                      </m:rPr>
                      <a:rPr lang="en-US" altLang="zh-CN" b="0" i="0" baseline="30000" dirty="0" smtClean="0"/>
                      <m:t>d</m:t>
                    </m:r>
                    <m:r>
                      <m:rPr>
                        <m:nor/>
                      </m:rPr>
                      <a:rPr lang="en-US" altLang="zh-CN" baseline="30000" dirty="0"/>
                      <m:t>×</m:t>
                    </m:r>
                    <m:r>
                      <a:rPr lang="en-US" altLang="zh-CN" b="0" i="1" baseline="30000" dirty="0" smtClean="0">
                        <a:latin typeface="Cambria Math" panose="02040503050406030204" pitchFamily="18" charset="0"/>
                      </a:rPr>
                      <m:t>𝑘</m:t>
                    </m:r>
                  </m:oMath>
                </a14:m>
                <a:endParaRPr lang="en-US" altLang="zh-CN" dirty="0"/>
              </a:p>
              <a:p>
                <a:pPr lvl="1"/>
                <a:r>
                  <a:rPr lang="en-US" altLang="zh-CN" dirty="0"/>
                  <a:t>k </a:t>
                </a:r>
                <a:r>
                  <a:rPr lang="zh-CN" altLang="en-US" dirty="0"/>
                  <a:t>是记忆片段的数量，</a:t>
                </a:r>
                <a:r>
                  <a:rPr lang="en-US" altLang="zh-CN" dirty="0"/>
                  <a:t>d </a:t>
                </a:r>
                <a:r>
                  <a:rPr lang="zh-CN" altLang="en-US" dirty="0"/>
                  <a:t>是每个记忆片段的大小</a:t>
                </a:r>
                <a:endParaRPr lang="en-US" altLang="zh-CN" dirty="0"/>
              </a:p>
              <a:p>
                <a:r>
                  <a:rPr lang="zh-CN" altLang="en-US" dirty="0"/>
                  <a:t>外部记忆类型</a:t>
                </a:r>
                <a:endParaRPr lang="en-US" altLang="zh-CN" dirty="0"/>
              </a:p>
              <a:p>
                <a:pPr lvl="1"/>
                <a:r>
                  <a:rPr lang="zh-CN" altLang="en-US" dirty="0"/>
                  <a:t>只读</a:t>
                </a:r>
                <a:endParaRPr lang="en-US" altLang="zh-CN" dirty="0"/>
              </a:p>
              <a:p>
                <a:pPr lvl="2"/>
                <a:r>
                  <a:rPr lang="en-US" altLang="zh-CN" dirty="0"/>
                  <a:t>Memory Network</a:t>
                </a:r>
              </a:p>
              <a:p>
                <a:pPr lvl="2"/>
                <a:r>
                  <a:rPr lang="en-US" altLang="zh-CN" dirty="0"/>
                  <a:t>RNN</a:t>
                </a:r>
                <a:r>
                  <a:rPr lang="zh-CN" altLang="en-US" dirty="0"/>
                  <a:t>中的</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h</m:t>
                        </m:r>
                      </m:e>
                      <m:sub>
                        <m:r>
                          <a:rPr lang="en-US" altLang="zh-CN" i="1">
                            <a:latin typeface="Cambria Math" panose="02040503050406030204" pitchFamily="18" charset="0"/>
                          </a:rPr>
                          <m:t>𝑡</m:t>
                        </m:r>
                      </m:sub>
                    </m:sSub>
                  </m:oMath>
                </a14:m>
                <a:endParaRPr lang="en-US" altLang="zh-CN" dirty="0"/>
              </a:p>
              <a:p>
                <a:pPr lvl="1"/>
                <a:r>
                  <a:rPr lang="zh-CN" altLang="en-US" dirty="0"/>
                  <a:t>可读写</a:t>
                </a:r>
                <a:endParaRPr lang="en-US" altLang="zh-CN" dirty="0"/>
              </a:p>
              <a:p>
                <a:pPr lvl="2"/>
                <a:r>
                  <a:rPr lang="en-US" altLang="zh-CN" dirty="0"/>
                  <a:t>NTM</a:t>
                </a:r>
              </a:p>
              <a:p>
                <a:pPr lvl="1"/>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373116294"/>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记忆网络的结构</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90600" y="1168594"/>
            <a:ext cx="6824529" cy="3338225"/>
          </a:xfrm>
          <a:prstGeom prst="rect">
            <a:avLst/>
          </a:prstGeom>
        </p:spPr>
      </p:pic>
      <p:sp>
        <p:nvSpPr>
          <p:cNvPr id="5" name="矩形 4"/>
          <p:cNvSpPr/>
          <p:nvPr/>
        </p:nvSpPr>
        <p:spPr>
          <a:xfrm>
            <a:off x="1028409" y="5410200"/>
            <a:ext cx="7467600" cy="523220"/>
          </a:xfrm>
          <a:prstGeom prst="rect">
            <a:avLst/>
          </a:prstGeom>
        </p:spPr>
        <p:txBody>
          <a:bodyPr wrap="square">
            <a:spAutoFit/>
          </a:bodyPr>
          <a:lstStyle/>
          <a:p>
            <a:r>
              <a:rPr lang="zh-CN" altLang="en-US" sz="2800" dirty="0"/>
              <a:t>按内容寻址：通常利用</a:t>
            </a:r>
            <a:r>
              <a:rPr lang="zh-CN" altLang="en-US" sz="2800" dirty="0">
                <a:solidFill>
                  <a:srgbClr val="FF0000"/>
                </a:solidFill>
              </a:rPr>
              <a:t>注意力机制</a:t>
            </a:r>
            <a:r>
              <a:rPr lang="zh-CN" altLang="en-US" sz="2800" dirty="0"/>
              <a:t>来完成。</a:t>
            </a:r>
          </a:p>
        </p:txBody>
      </p:sp>
      <p:sp>
        <p:nvSpPr>
          <p:cNvPr id="6" name="文本框 5"/>
          <p:cNvSpPr txBox="1"/>
          <p:nvPr/>
        </p:nvSpPr>
        <p:spPr>
          <a:xfrm>
            <a:off x="3816806" y="2743200"/>
            <a:ext cx="1172116" cy="646331"/>
          </a:xfrm>
          <a:prstGeom prst="rect">
            <a:avLst/>
          </a:prstGeom>
          <a:noFill/>
        </p:spPr>
        <p:txBody>
          <a:bodyPr wrap="none" rtlCol="0">
            <a:spAutoFit/>
          </a:bodyPr>
          <a:lstStyle/>
          <a:p>
            <a:pPr algn="ctr"/>
            <a:r>
              <a:rPr lang="en-US" altLang="zh-CN" dirty="0">
                <a:solidFill>
                  <a:srgbClr val="FF0000"/>
                </a:solidFill>
              </a:rPr>
              <a:t>Multi-Hop</a:t>
            </a:r>
          </a:p>
          <a:p>
            <a:pPr algn="ctr"/>
            <a:r>
              <a:rPr lang="zh-CN" altLang="en-US" dirty="0">
                <a:solidFill>
                  <a:srgbClr val="FF0000"/>
                </a:solidFill>
              </a:rPr>
              <a:t>多跳</a:t>
            </a:r>
          </a:p>
        </p:txBody>
      </p:sp>
    </p:spTree>
    <p:extLst>
      <p:ext uri="{BB962C8B-B14F-4D97-AF65-F5344CB8AC3E}">
        <p14:creationId xmlns:p14="http://schemas.microsoft.com/office/powerpoint/2010/main" val="22980441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端到端记忆网络</a:t>
            </a:r>
          </a:p>
        </p:txBody>
      </p:sp>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064160" y="2008324"/>
            <a:ext cx="6482280" cy="2844320"/>
          </a:xfrm>
          <a:prstGeom prst="rect">
            <a:avLst/>
          </a:prstGeom>
        </p:spPr>
      </p:pic>
      <p:sp>
        <p:nvSpPr>
          <p:cNvPr id="7" name="矩形 6"/>
          <p:cNvSpPr/>
          <p:nvPr/>
        </p:nvSpPr>
        <p:spPr>
          <a:xfrm>
            <a:off x="457200" y="5791200"/>
            <a:ext cx="7696200" cy="523220"/>
          </a:xfrm>
          <a:prstGeom prst="rect">
            <a:avLst/>
          </a:prstGeom>
        </p:spPr>
        <p:txBody>
          <a:bodyPr wrap="square">
            <a:spAutoFit/>
          </a:bodyPr>
          <a:lstStyle/>
          <a:p>
            <a:r>
              <a:rPr lang="en-US" altLang="zh-CN" sz="1400" dirty="0" err="1"/>
              <a:t>Sukhbaatar</a:t>
            </a:r>
            <a:r>
              <a:rPr lang="en-US" altLang="zh-CN" sz="1400" dirty="0"/>
              <a:t>, S., </a:t>
            </a:r>
            <a:r>
              <a:rPr lang="en-US" altLang="zh-CN" sz="1400" dirty="0" err="1"/>
              <a:t>Szlam</a:t>
            </a:r>
            <a:r>
              <a:rPr lang="en-US" altLang="zh-CN" sz="1400" dirty="0"/>
              <a:t>, A., Weston, J., &amp; Fergus, R. (2015). End-To-End Memory Networks, 1–11. http://arxiv.org/abs/1503.08895</a:t>
            </a:r>
            <a:endParaRPr lang="zh-CN" altLang="en-US" sz="1400" dirty="0"/>
          </a:p>
        </p:txBody>
      </p:sp>
    </p:spTree>
    <p:extLst>
      <p:ext uri="{BB962C8B-B14F-4D97-AF65-F5344CB8AC3E}">
        <p14:creationId xmlns:p14="http://schemas.microsoft.com/office/powerpoint/2010/main" val="3756567504"/>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dirty="0"/>
              <a:t>神经图灵机</a:t>
            </a:r>
            <a:endParaRPr lang="en-US" altLang="zh-CN" dirty="0"/>
          </a:p>
        </p:txBody>
      </p:sp>
      <p:sp>
        <p:nvSpPr>
          <p:cNvPr id="4" name="Content Placeholder 3"/>
          <p:cNvSpPr>
            <a:spLocks noGrp="1"/>
          </p:cNvSpPr>
          <p:nvPr>
            <p:ph sz="quarter" idx="1"/>
          </p:nvPr>
        </p:nvSpPr>
        <p:spPr/>
        <p:txBody>
          <a:bodyPr/>
          <a:lstStyle/>
          <a:p>
            <a:r>
              <a:rPr lang="zh-CN" altLang="en-US" dirty="0"/>
              <a:t>组件</a:t>
            </a:r>
            <a:endParaRPr lang="en-US" altLang="zh-CN" dirty="0"/>
          </a:p>
          <a:p>
            <a:pPr lvl="1"/>
            <a:r>
              <a:rPr lang="zh-CN" altLang="en-US" dirty="0"/>
              <a:t>控制器</a:t>
            </a:r>
            <a:endParaRPr lang="en-US" altLang="zh-CN" dirty="0"/>
          </a:p>
          <a:p>
            <a:pPr lvl="1"/>
            <a:r>
              <a:rPr lang="zh-CN" altLang="en-US" dirty="0"/>
              <a:t>外部记忆</a:t>
            </a:r>
            <a:endParaRPr lang="en-US" altLang="zh-CN" dirty="0"/>
          </a:p>
          <a:p>
            <a:pPr lvl="1"/>
            <a:r>
              <a:rPr lang="zh-CN" altLang="en-US" dirty="0"/>
              <a:t>读写操作</a:t>
            </a:r>
            <a:endParaRPr lang="en-US" altLang="zh-CN" dirty="0"/>
          </a:p>
          <a:p>
            <a:r>
              <a:rPr lang="zh-CN" altLang="en-US" dirty="0"/>
              <a:t>整个架构可微分</a:t>
            </a:r>
          </a:p>
          <a:p>
            <a:pPr lvl="1"/>
            <a:endParaRPr lang="en-US" altLang="zh-CN" dirty="0"/>
          </a:p>
        </p:txBody>
      </p:sp>
      <p:pic>
        <p:nvPicPr>
          <p:cNvPr id="7" name="Picture 6"/>
          <p:cNvPicPr>
            <a:picLocks noChangeAspect="1"/>
          </p:cNvPicPr>
          <p:nvPr/>
        </p:nvPicPr>
        <p:blipFill>
          <a:blip r:embed="rId2"/>
          <a:stretch>
            <a:fillRect/>
          </a:stretch>
        </p:blipFill>
        <p:spPr>
          <a:xfrm>
            <a:off x="3886200" y="2209800"/>
            <a:ext cx="5067300" cy="2533650"/>
          </a:xfrm>
          <a:prstGeom prst="rect">
            <a:avLst/>
          </a:prstGeom>
        </p:spPr>
      </p:pic>
      <p:sp>
        <p:nvSpPr>
          <p:cNvPr id="8" name="Rectangle 7"/>
          <p:cNvSpPr/>
          <p:nvPr/>
        </p:nvSpPr>
        <p:spPr>
          <a:xfrm>
            <a:off x="4133850" y="4819650"/>
            <a:ext cx="4572000" cy="738664"/>
          </a:xfrm>
          <a:prstGeom prst="rect">
            <a:avLst/>
          </a:prstGeom>
        </p:spPr>
        <p:txBody>
          <a:bodyPr>
            <a:spAutoFit/>
          </a:bodyPr>
          <a:lstStyle/>
          <a:p>
            <a:r>
              <a:rPr lang="zh-CN" altLang="en-US" sz="1400" dirty="0"/>
              <a:t>图片来源：http://cpmarkchang.logdown.com/posts/279710-neural-network-neural-turing-machine</a:t>
            </a:r>
          </a:p>
        </p:txBody>
      </p:sp>
      <p:sp>
        <p:nvSpPr>
          <p:cNvPr id="6" name="矩形 5"/>
          <p:cNvSpPr/>
          <p:nvPr/>
        </p:nvSpPr>
        <p:spPr>
          <a:xfrm>
            <a:off x="438150" y="5719206"/>
            <a:ext cx="7772400" cy="584775"/>
          </a:xfrm>
          <a:prstGeom prst="rect">
            <a:avLst/>
          </a:prstGeom>
        </p:spPr>
        <p:txBody>
          <a:bodyPr wrap="square">
            <a:spAutoFit/>
          </a:bodyPr>
          <a:lstStyle/>
          <a:p>
            <a:r>
              <a:rPr lang="en-US" altLang="zh-CN" sz="1600" dirty="0"/>
              <a:t>Graves, A., Wayne, G., &amp; </a:t>
            </a:r>
            <a:r>
              <a:rPr lang="en-US" altLang="zh-CN" sz="1600" dirty="0" err="1"/>
              <a:t>Danihelka</a:t>
            </a:r>
            <a:r>
              <a:rPr lang="en-US" altLang="zh-CN" sz="1600" dirty="0"/>
              <a:t>, I. (2014). Neural Turing Machines. </a:t>
            </a:r>
            <a:r>
              <a:rPr lang="en-US" altLang="zh-CN" sz="1600" dirty="0" err="1"/>
              <a:t>Arxiv</a:t>
            </a:r>
            <a:r>
              <a:rPr lang="en-US" altLang="zh-CN" sz="1600" dirty="0"/>
              <a:t>, 1–26. http://arxiv.org/abs/1410.5401</a:t>
            </a:r>
            <a:endParaRPr lang="zh-CN" altLang="en-US" sz="1600" dirty="0"/>
          </a:p>
        </p:txBody>
      </p:sp>
    </p:spTree>
    <p:extLst>
      <p:ext uri="{BB962C8B-B14F-4D97-AF65-F5344CB8AC3E}">
        <p14:creationId xmlns:p14="http://schemas.microsoft.com/office/powerpoint/2010/main" val="208604279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不严格的类比</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0441" y="1542787"/>
            <a:ext cx="8183117" cy="3772426"/>
          </a:xfrm>
          <a:prstGeom prst="rect">
            <a:avLst/>
          </a:prstGeom>
        </p:spPr>
      </p:pic>
    </p:spTree>
    <p:extLst>
      <p:ext uri="{BB962C8B-B14F-4D97-AF65-F5344CB8AC3E}">
        <p14:creationId xmlns:p14="http://schemas.microsoft.com/office/powerpoint/2010/main" val="177513871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无监督学习</a:t>
            </a:r>
          </a:p>
        </p:txBody>
      </p:sp>
    </p:spTree>
    <p:extLst>
      <p:ext uri="{BB962C8B-B14F-4D97-AF65-F5344CB8AC3E}">
        <p14:creationId xmlns:p14="http://schemas.microsoft.com/office/powerpoint/2010/main" val="70533057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无监督学习</a:t>
            </a:r>
          </a:p>
        </p:txBody>
      </p:sp>
      <p:sp>
        <p:nvSpPr>
          <p:cNvPr id="3" name="内容占位符 2"/>
          <p:cNvSpPr>
            <a:spLocks noGrp="1"/>
          </p:cNvSpPr>
          <p:nvPr>
            <p:ph sz="quarter" idx="1"/>
          </p:nvPr>
        </p:nvSpPr>
        <p:spPr/>
        <p:txBody>
          <a:bodyPr/>
          <a:lstStyle/>
          <a:p>
            <a:r>
              <a:rPr lang="zh-CN" altLang="en-US" dirty="0"/>
              <a:t>密度估计</a:t>
            </a:r>
            <a:endParaRPr lang="en-US" altLang="zh-CN" dirty="0"/>
          </a:p>
          <a:p>
            <a:pPr lvl="1"/>
            <a:r>
              <a:rPr lang="zh-CN" altLang="en-US" dirty="0"/>
              <a:t>有参模型</a:t>
            </a:r>
            <a:endParaRPr lang="en-US" altLang="zh-CN" dirty="0"/>
          </a:p>
          <a:p>
            <a:pPr lvl="2"/>
            <a:r>
              <a:rPr lang="zh-CN" altLang="en-US" dirty="0">
                <a:hlinkClick r:id="rId2" action="ppaction://hlinksldjump"/>
              </a:rPr>
              <a:t>玻尔兹曼机</a:t>
            </a:r>
            <a:r>
              <a:rPr lang="zh-CN" altLang="en-US" dirty="0"/>
              <a:t>、</a:t>
            </a:r>
            <a:r>
              <a:rPr lang="zh-CN" altLang="en-US" dirty="0">
                <a:hlinkClick r:id="rId3" action="ppaction://hlinksldjump"/>
              </a:rPr>
              <a:t>深度信念网络</a:t>
            </a:r>
            <a:r>
              <a:rPr lang="zh-CN" altLang="en-US" dirty="0"/>
              <a:t>、</a:t>
            </a:r>
            <a:r>
              <a:rPr lang="zh-CN" altLang="en-US" dirty="0">
                <a:hlinkClick r:id="rId4" action="ppaction://hlinksldjump"/>
              </a:rPr>
              <a:t>深度生成模型</a:t>
            </a:r>
            <a:endParaRPr lang="en-US" altLang="zh-CN" dirty="0"/>
          </a:p>
          <a:p>
            <a:pPr lvl="1"/>
            <a:r>
              <a:rPr lang="zh-CN" altLang="en-US" dirty="0"/>
              <a:t>无参模型</a:t>
            </a:r>
            <a:endParaRPr lang="en-US" altLang="zh-CN" dirty="0"/>
          </a:p>
          <a:p>
            <a:r>
              <a:rPr lang="zh-CN" altLang="en-US" dirty="0"/>
              <a:t>特征学习</a:t>
            </a:r>
            <a:endParaRPr lang="en-US" altLang="zh-CN" dirty="0"/>
          </a:p>
          <a:p>
            <a:pPr lvl="1"/>
            <a:r>
              <a:rPr lang="zh-CN" altLang="en-US" dirty="0"/>
              <a:t>主成分分析</a:t>
            </a:r>
            <a:endParaRPr lang="en-US" altLang="zh-CN" dirty="0"/>
          </a:p>
          <a:p>
            <a:pPr lvl="1"/>
            <a:r>
              <a:rPr lang="zh-CN" altLang="en-US" dirty="0"/>
              <a:t>稀疏编码</a:t>
            </a:r>
            <a:endParaRPr lang="en-US" altLang="zh-CN" dirty="0"/>
          </a:p>
          <a:p>
            <a:pPr lvl="1"/>
            <a:r>
              <a:rPr lang="zh-CN" altLang="en-US" dirty="0"/>
              <a:t>自编码器</a:t>
            </a:r>
            <a:endParaRPr lang="en-US" altLang="zh-CN" dirty="0"/>
          </a:p>
          <a:p>
            <a:r>
              <a:rPr lang="zh-CN" altLang="en-US" dirty="0"/>
              <a:t>聚类</a:t>
            </a:r>
          </a:p>
        </p:txBody>
      </p:sp>
    </p:spTree>
    <p:extLst>
      <p:ext uri="{BB962C8B-B14F-4D97-AF65-F5344CB8AC3E}">
        <p14:creationId xmlns:p14="http://schemas.microsoft.com/office/powerpoint/2010/main" val="225823264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自编码器</a:t>
            </a:r>
          </a:p>
        </p:txBody>
      </p:sp>
      <p:sp>
        <p:nvSpPr>
          <p:cNvPr id="3" name="内容占位符 2"/>
          <p:cNvSpPr>
            <a:spLocks noGrp="1"/>
          </p:cNvSpPr>
          <p:nvPr>
            <p:ph sz="quarter" idx="1"/>
          </p:nvPr>
        </p:nvSpPr>
        <p:spPr/>
        <p:txBody>
          <a:bodyPr/>
          <a:lstStyle/>
          <a:p>
            <a:r>
              <a:rPr lang="zh-CN" altLang="en-US" dirty="0"/>
              <a:t>最简单的自编码器是两层的神经网络，输入层到隐藏层用来编码，隐藏层到输出层用来解码。</a:t>
            </a:r>
            <a:endParaRPr lang="en-US" altLang="zh-CN" dirty="0"/>
          </a:p>
          <a:p>
            <a:endParaRPr lang="en-US" altLang="zh-CN" dirty="0"/>
          </a:p>
          <a:p>
            <a:r>
              <a:rPr lang="zh-CN" altLang="en-US" dirty="0"/>
              <a:t>模型</a:t>
            </a:r>
            <a:endParaRPr lang="en-US" altLang="zh-CN" dirty="0"/>
          </a:p>
          <a:p>
            <a:pPr lvl="1"/>
            <a:r>
              <a:rPr lang="zh-CN" altLang="en-US" dirty="0"/>
              <a:t>编码器（</a:t>
            </a:r>
            <a:r>
              <a:rPr lang="en-US" altLang="zh-CN" dirty="0"/>
              <a:t>encoder</a:t>
            </a:r>
            <a:r>
              <a:rPr lang="zh-CN" altLang="en-US" dirty="0"/>
              <a:t>）</a:t>
            </a:r>
            <a:endParaRPr lang="en-US" altLang="zh-CN" dirty="0"/>
          </a:p>
          <a:p>
            <a:pPr lvl="1"/>
            <a:r>
              <a:rPr lang="zh-CN" altLang="en-US" dirty="0"/>
              <a:t>解码器（</a:t>
            </a:r>
            <a:r>
              <a:rPr lang="en-US" altLang="zh-CN" dirty="0"/>
              <a:t>decoder</a:t>
            </a:r>
            <a:r>
              <a:rPr lang="zh-CN" altLang="en-US" dirty="0"/>
              <a:t>）</a:t>
            </a:r>
            <a:endParaRPr lang="en-US" altLang="zh-CN" dirty="0"/>
          </a:p>
          <a:p>
            <a:pPr lvl="1"/>
            <a:endParaRPr lang="en-US" altLang="zh-CN" dirty="0"/>
          </a:p>
          <a:p>
            <a:r>
              <a:rPr lang="zh-CN" altLang="en-US" dirty="0"/>
              <a:t>学习准则</a:t>
            </a:r>
            <a:endParaRPr lang="en-US" altLang="zh-CN" dirty="0"/>
          </a:p>
          <a:p>
            <a:pPr lvl="1"/>
            <a:r>
              <a:rPr lang="zh-CN" altLang="en-US" dirty="0"/>
              <a:t>最小化重构错误</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95800" y="2667000"/>
            <a:ext cx="3989968" cy="3217637"/>
          </a:xfrm>
          <a:prstGeom prst="rect">
            <a:avLst/>
          </a:prstGeom>
        </p:spPr>
      </p:pic>
    </p:spTree>
    <p:extLst>
      <p:ext uri="{BB962C8B-B14F-4D97-AF65-F5344CB8AC3E}">
        <p14:creationId xmlns:p14="http://schemas.microsoft.com/office/powerpoint/2010/main" val="1916294792"/>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概率图模型</a:t>
            </a:r>
          </a:p>
        </p:txBody>
      </p:sp>
    </p:spTree>
    <p:extLst>
      <p:ext uri="{BB962C8B-B14F-4D97-AF65-F5344CB8AC3E}">
        <p14:creationId xmlns:p14="http://schemas.microsoft.com/office/powerpoint/2010/main" val="12866126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序列到类别</a:t>
            </a:r>
            <a:endParaRPr lang="zh-TW" altLang="en-US" dirty="0"/>
          </a:p>
        </p:txBody>
      </p:sp>
      <p:sp>
        <p:nvSpPr>
          <p:cNvPr id="3" name="內容版面配置區 2"/>
          <p:cNvSpPr>
            <a:spLocks noGrp="1"/>
          </p:cNvSpPr>
          <p:nvPr>
            <p:ph sz="quarter" idx="1"/>
          </p:nvPr>
        </p:nvSpPr>
        <p:spPr/>
        <p:txBody>
          <a:bodyPr/>
          <a:lstStyle/>
          <a:p>
            <a:r>
              <a:rPr lang="zh-CN" altLang="en-US" dirty="0"/>
              <a:t>输入：序列</a:t>
            </a:r>
            <a:endParaRPr lang="en-US" altLang="zh-CN" dirty="0"/>
          </a:p>
          <a:p>
            <a:r>
              <a:rPr lang="zh-CN" altLang="en-US" dirty="0"/>
              <a:t>输出：类别</a:t>
            </a:r>
            <a:endParaRPr lang="zh-TW" altLang="en-US" dirty="0"/>
          </a:p>
        </p:txBody>
      </p:sp>
      <p:sp>
        <p:nvSpPr>
          <p:cNvPr id="10" name="文字方塊 9"/>
          <p:cNvSpPr txBox="1"/>
          <p:nvPr/>
        </p:nvSpPr>
        <p:spPr>
          <a:xfrm>
            <a:off x="3576132" y="1828800"/>
            <a:ext cx="2714541" cy="461665"/>
          </a:xfrm>
          <a:prstGeom prst="rect">
            <a:avLst/>
          </a:prstGeom>
          <a:noFill/>
        </p:spPr>
        <p:txBody>
          <a:bodyPr wrap="square" rtlCol="0">
            <a:spAutoFit/>
          </a:bodyPr>
          <a:lstStyle/>
          <a:p>
            <a:pPr algn="ctr"/>
            <a:r>
              <a:rPr lang="en-US" altLang="zh-TW" sz="2400" b="1" i="1" u="sng" dirty="0"/>
              <a:t>Sentiment Analysis</a:t>
            </a:r>
            <a:endParaRPr lang="zh-TW" altLang="en-US" sz="2400" b="1" i="1" u="sng" dirty="0"/>
          </a:p>
        </p:txBody>
      </p:sp>
      <p:sp>
        <p:nvSpPr>
          <p:cNvPr id="18" name="矩形 17"/>
          <p:cNvSpPr/>
          <p:nvPr/>
        </p:nvSpPr>
        <p:spPr>
          <a:xfrm>
            <a:off x="1254755" y="4609362"/>
            <a:ext cx="461666"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2213679" y="4609362"/>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0" name="矩形 19"/>
          <p:cNvSpPr/>
          <p:nvPr/>
        </p:nvSpPr>
        <p:spPr>
          <a:xfrm>
            <a:off x="5275824"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1" name="矩形 20"/>
          <p:cNvSpPr/>
          <p:nvPr/>
        </p:nvSpPr>
        <p:spPr>
          <a:xfrm>
            <a:off x="6238235"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22" name="矩形 21"/>
          <p:cNvSpPr/>
          <p:nvPr/>
        </p:nvSpPr>
        <p:spPr>
          <a:xfrm>
            <a:off x="7200646"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34" name="直線單箭頭接點 33"/>
          <p:cNvCxnSpPr/>
          <p:nvPr/>
        </p:nvCxnSpPr>
        <p:spPr>
          <a:xfrm flipV="1">
            <a:off x="7423176" y="4289194"/>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5" name="直線單箭頭接點 34"/>
          <p:cNvCxnSpPr>
            <a:endCxn id="19" idx="1"/>
          </p:cNvCxnSpPr>
          <p:nvPr/>
        </p:nvCxnSpPr>
        <p:spPr>
          <a:xfrm>
            <a:off x="1734721" y="50593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6" name="直線單箭頭接點 35"/>
          <p:cNvCxnSpPr/>
          <p:nvPr/>
        </p:nvCxnSpPr>
        <p:spPr>
          <a:xfrm>
            <a:off x="2685142"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a:off x="5751922" y="506768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a:off x="6702336" y="507046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a:off x="4796866" y="5062137"/>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150635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461711"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2" name="文字方塊 41"/>
          <p:cNvSpPr txBox="1"/>
          <p:nvPr/>
        </p:nvSpPr>
        <p:spPr>
          <a:xfrm>
            <a:off x="4110200" y="4714869"/>
            <a:ext cx="1103085" cy="523220"/>
          </a:xfrm>
          <a:prstGeom prst="rect">
            <a:avLst/>
          </a:prstGeom>
          <a:noFill/>
        </p:spPr>
        <p:txBody>
          <a:bodyPr wrap="square" rtlCol="0">
            <a:spAutoFit/>
          </a:bodyPr>
          <a:lstStyle/>
          <a:p>
            <a:r>
              <a:rPr lang="en-US" altLang="zh-TW" sz="2800" dirty="0">
                <a:solidFill>
                  <a:srgbClr val="00B050"/>
                </a:solidFill>
              </a:rPr>
              <a:t>……</a:t>
            </a:r>
            <a:endParaRPr lang="zh-TW" altLang="en-US" sz="2800" dirty="0">
              <a:solidFill>
                <a:srgbClr val="00B050"/>
              </a:solidFill>
            </a:endParaRPr>
          </a:p>
        </p:txBody>
      </p:sp>
      <p:cxnSp>
        <p:nvCxnSpPr>
          <p:cNvPr id="43" name="直線單箭頭接點 42"/>
          <p:cNvCxnSpPr/>
          <p:nvPr/>
        </p:nvCxnSpPr>
        <p:spPr>
          <a:xfrm flipV="1">
            <a:off x="5515862"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4" name="直線單箭頭接點 43"/>
          <p:cNvCxnSpPr/>
          <p:nvPr/>
        </p:nvCxnSpPr>
        <p:spPr>
          <a:xfrm flipV="1">
            <a:off x="6487839"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45" name="直線單箭頭接點 44"/>
          <p:cNvCxnSpPr/>
          <p:nvPr/>
        </p:nvCxnSpPr>
        <p:spPr>
          <a:xfrm flipV="1">
            <a:off x="7453044" y="5509362"/>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46" name="矩形 45"/>
          <p:cNvSpPr/>
          <p:nvPr/>
        </p:nvSpPr>
        <p:spPr>
          <a:xfrm>
            <a:off x="1254755" y="5824077"/>
            <a:ext cx="492443" cy="461665"/>
          </a:xfrm>
          <a:prstGeom prst="rect">
            <a:avLst/>
          </a:prstGeom>
        </p:spPr>
        <p:txBody>
          <a:bodyPr wrap="none">
            <a:spAutoFit/>
          </a:bodyPr>
          <a:lstStyle/>
          <a:p>
            <a:r>
              <a:rPr lang="zh-TW" altLang="en-US" sz="2400" dirty="0"/>
              <a:t>我</a:t>
            </a:r>
            <a:endParaRPr lang="en-US" altLang="zh-TW" sz="2400" dirty="0"/>
          </a:p>
        </p:txBody>
      </p:sp>
      <p:sp>
        <p:nvSpPr>
          <p:cNvPr id="47" name="矩形 46"/>
          <p:cNvSpPr/>
          <p:nvPr/>
        </p:nvSpPr>
        <p:spPr>
          <a:xfrm>
            <a:off x="3197347" y="4612137"/>
            <a:ext cx="465153" cy="900000"/>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cxnSp>
        <p:nvCxnSpPr>
          <p:cNvPr id="48" name="直線單箭頭接點 47"/>
          <p:cNvCxnSpPr/>
          <p:nvPr/>
        </p:nvCxnSpPr>
        <p:spPr>
          <a:xfrm>
            <a:off x="3668810" y="506491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flipV="1">
            <a:off x="3445379" y="5512137"/>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50" name="矩形 49"/>
          <p:cNvSpPr/>
          <p:nvPr/>
        </p:nvSpPr>
        <p:spPr>
          <a:xfrm>
            <a:off x="2214881" y="5810358"/>
            <a:ext cx="492443" cy="461665"/>
          </a:xfrm>
          <a:prstGeom prst="rect">
            <a:avLst/>
          </a:prstGeom>
        </p:spPr>
        <p:txBody>
          <a:bodyPr wrap="square">
            <a:spAutoFit/>
          </a:bodyPr>
          <a:lstStyle/>
          <a:p>
            <a:r>
              <a:rPr lang="zh-CN" altLang="en-US" sz="2400" dirty="0"/>
              <a:t>觉</a:t>
            </a:r>
            <a:endParaRPr lang="en-US" altLang="zh-TW" sz="2400" dirty="0"/>
          </a:p>
        </p:txBody>
      </p:sp>
      <p:sp>
        <p:nvSpPr>
          <p:cNvPr id="51" name="矩形 50"/>
          <p:cNvSpPr/>
          <p:nvPr/>
        </p:nvSpPr>
        <p:spPr>
          <a:xfrm>
            <a:off x="5275824" y="5862929"/>
            <a:ext cx="492443" cy="461665"/>
          </a:xfrm>
          <a:prstGeom prst="rect">
            <a:avLst/>
          </a:prstGeom>
        </p:spPr>
        <p:txBody>
          <a:bodyPr wrap="none">
            <a:spAutoFit/>
          </a:bodyPr>
          <a:lstStyle/>
          <a:p>
            <a:r>
              <a:rPr lang="zh-TW" altLang="en-US" sz="2400" dirty="0"/>
              <a:t>太</a:t>
            </a:r>
            <a:endParaRPr lang="en-US" altLang="zh-TW" sz="2400" dirty="0"/>
          </a:p>
        </p:txBody>
      </p:sp>
      <p:sp>
        <p:nvSpPr>
          <p:cNvPr id="52" name="矩形 51"/>
          <p:cNvSpPr/>
          <p:nvPr/>
        </p:nvSpPr>
        <p:spPr>
          <a:xfrm>
            <a:off x="3199157" y="5833662"/>
            <a:ext cx="492443" cy="461665"/>
          </a:xfrm>
          <a:prstGeom prst="rect">
            <a:avLst/>
          </a:prstGeom>
        </p:spPr>
        <p:txBody>
          <a:bodyPr wrap="none">
            <a:spAutoFit/>
          </a:bodyPr>
          <a:lstStyle/>
          <a:p>
            <a:r>
              <a:rPr lang="zh-TW" altLang="en-US" sz="2400" dirty="0"/>
              <a:t>得</a:t>
            </a:r>
            <a:endParaRPr lang="en-US" altLang="zh-TW" sz="2400" dirty="0"/>
          </a:p>
        </p:txBody>
      </p:sp>
      <p:sp>
        <p:nvSpPr>
          <p:cNvPr id="53" name="矩形 52"/>
          <p:cNvSpPr/>
          <p:nvPr/>
        </p:nvSpPr>
        <p:spPr>
          <a:xfrm>
            <a:off x="6245137" y="5867045"/>
            <a:ext cx="492443" cy="461665"/>
          </a:xfrm>
          <a:prstGeom prst="rect">
            <a:avLst/>
          </a:prstGeom>
        </p:spPr>
        <p:txBody>
          <a:bodyPr wrap="none">
            <a:spAutoFit/>
          </a:bodyPr>
          <a:lstStyle/>
          <a:p>
            <a:r>
              <a:rPr lang="zh-CN" altLang="en-US" sz="2400" dirty="0"/>
              <a:t>好</a:t>
            </a:r>
            <a:endParaRPr lang="en-US" altLang="zh-TW" sz="2400" dirty="0"/>
          </a:p>
        </p:txBody>
      </p:sp>
      <p:sp>
        <p:nvSpPr>
          <p:cNvPr id="54" name="矩形 53"/>
          <p:cNvSpPr/>
          <p:nvPr/>
        </p:nvSpPr>
        <p:spPr>
          <a:xfrm>
            <a:off x="7219551" y="5842899"/>
            <a:ext cx="492443" cy="461665"/>
          </a:xfrm>
          <a:prstGeom prst="rect">
            <a:avLst/>
          </a:prstGeom>
        </p:spPr>
        <p:txBody>
          <a:bodyPr wrap="none">
            <a:spAutoFit/>
          </a:bodyPr>
          <a:lstStyle/>
          <a:p>
            <a:r>
              <a:rPr lang="zh-TW" altLang="en-US" sz="2400" dirty="0"/>
              <a:t>了</a:t>
            </a:r>
            <a:endParaRPr lang="en-US" altLang="zh-TW" sz="2400" dirty="0"/>
          </a:p>
        </p:txBody>
      </p:sp>
      <p:grpSp>
        <p:nvGrpSpPr>
          <p:cNvPr id="11" name="群組 10"/>
          <p:cNvGrpSpPr/>
          <p:nvPr/>
        </p:nvGrpSpPr>
        <p:grpSpPr>
          <a:xfrm>
            <a:off x="7157350" y="2032653"/>
            <a:ext cx="465153" cy="2256614"/>
            <a:chOff x="6774969" y="2139801"/>
            <a:chExt cx="465153" cy="2256614"/>
          </a:xfrm>
        </p:grpSpPr>
        <p:sp>
          <p:nvSpPr>
            <p:cNvPr id="26" name="矩形 25"/>
            <p:cNvSpPr/>
            <p:nvPr/>
          </p:nvSpPr>
          <p:spPr>
            <a:xfrm>
              <a:off x="6774969" y="2139801"/>
              <a:ext cx="465153" cy="2256614"/>
            </a:xfrm>
            <a:prstGeom prst="rect">
              <a:avLst/>
            </a:prstGeom>
          </p:spPr>
          <p:style>
            <a:lnRef idx="1">
              <a:schemeClr val="accent3"/>
            </a:lnRef>
            <a:fillRef idx="2">
              <a:schemeClr val="accent3"/>
            </a:fillRef>
            <a:effectRef idx="1">
              <a:schemeClr val="accent3"/>
            </a:effectRef>
            <a:fontRef idx="minor">
              <a:schemeClr val="dk1"/>
            </a:fontRef>
          </p:style>
          <p:txBody>
            <a:bodyPr rtlCol="0" anchor="ctr"/>
            <a:lstStyle/>
            <a:p>
              <a:pPr algn="ctr"/>
              <a:endParaRPr lang="zh-TW" altLang="en-US" dirty="0"/>
            </a:p>
          </p:txBody>
        </p:sp>
        <p:sp>
          <p:nvSpPr>
            <p:cNvPr id="4" name="橢圓 3"/>
            <p:cNvSpPr/>
            <p:nvPr/>
          </p:nvSpPr>
          <p:spPr>
            <a:xfrm>
              <a:off x="6816791" y="2587914"/>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sp>
          <p:nvSpPr>
            <p:cNvPr id="55" name="橢圓 54"/>
            <p:cNvSpPr/>
            <p:nvPr/>
          </p:nvSpPr>
          <p:spPr>
            <a:xfrm>
              <a:off x="6816791" y="3499459"/>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6" name="橢圓 55"/>
            <p:cNvSpPr/>
            <p:nvPr/>
          </p:nvSpPr>
          <p:spPr>
            <a:xfrm>
              <a:off x="6816791" y="3037957"/>
              <a:ext cx="381507" cy="381507"/>
            </a:xfrm>
            <a:prstGeom prst="ellipse">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57" name="橢圓 56"/>
            <p:cNvSpPr/>
            <p:nvPr/>
          </p:nvSpPr>
          <p:spPr>
            <a:xfrm>
              <a:off x="6818786" y="3934184"/>
              <a:ext cx="381507" cy="381507"/>
            </a:xfrm>
            <a:prstGeom prst="ellipse">
              <a:avLst/>
            </a:prstGeom>
          </p:spPr>
          <p:style>
            <a:lnRef idx="2">
              <a:schemeClr val="accent5">
                <a:shade val="50000"/>
              </a:schemeClr>
            </a:lnRef>
            <a:fillRef idx="1">
              <a:schemeClr val="accent5"/>
            </a:fillRef>
            <a:effectRef idx="0">
              <a:schemeClr val="accent5"/>
            </a:effectRef>
            <a:fontRef idx="minor">
              <a:schemeClr val="lt1"/>
            </a:fontRef>
          </p:style>
          <p:txBody>
            <a:bodyPr rtlCol="0" anchor="ctr"/>
            <a:lstStyle/>
            <a:p>
              <a:pPr algn="ctr"/>
              <a:endParaRPr lang="zh-TW" altLang="en-US"/>
            </a:p>
          </p:txBody>
        </p:sp>
        <p:sp>
          <p:nvSpPr>
            <p:cNvPr id="58" name="橢圓 57"/>
            <p:cNvSpPr/>
            <p:nvPr/>
          </p:nvSpPr>
          <p:spPr>
            <a:xfrm>
              <a:off x="6816791" y="2156426"/>
              <a:ext cx="381507" cy="381507"/>
            </a:xfrm>
            <a:prstGeom prst="ellipse">
              <a:avLst/>
            </a:prstGeom>
          </p:spPr>
          <p:style>
            <a:lnRef idx="2">
              <a:schemeClr val="accent2">
                <a:shade val="50000"/>
              </a:schemeClr>
            </a:lnRef>
            <a:fillRef idx="1">
              <a:schemeClr val="accent2"/>
            </a:fillRef>
            <a:effectRef idx="0">
              <a:schemeClr val="accent2"/>
            </a:effectRef>
            <a:fontRef idx="minor">
              <a:schemeClr val="lt1"/>
            </a:fontRef>
          </p:style>
          <p:txBody>
            <a:bodyPr rtlCol="0" anchor="ctr"/>
            <a:lstStyle/>
            <a:p>
              <a:pPr algn="ctr"/>
              <a:endParaRPr lang="zh-TW" altLang="en-US"/>
            </a:p>
          </p:txBody>
        </p:sp>
      </p:grpSp>
      <p:sp>
        <p:nvSpPr>
          <p:cNvPr id="59" name="矩形 58"/>
          <p:cNvSpPr/>
          <p:nvPr/>
        </p:nvSpPr>
        <p:spPr>
          <a:xfrm>
            <a:off x="7632246" y="2008727"/>
            <a:ext cx="1107996" cy="461665"/>
          </a:xfrm>
          <a:prstGeom prst="rect">
            <a:avLst/>
          </a:prstGeom>
        </p:spPr>
        <p:txBody>
          <a:bodyPr wrap="none">
            <a:spAutoFit/>
          </a:bodyPr>
          <a:lstStyle/>
          <a:p>
            <a:r>
              <a:rPr lang="zh-TW" altLang="en-US" sz="2400" dirty="0">
                <a:solidFill>
                  <a:srgbClr val="FF0000"/>
                </a:solidFill>
              </a:rPr>
              <a:t>超</a:t>
            </a:r>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0" name="矩形 59"/>
          <p:cNvSpPr/>
          <p:nvPr/>
        </p:nvSpPr>
        <p:spPr>
          <a:xfrm>
            <a:off x="7635283" y="2440686"/>
            <a:ext cx="800219" cy="461665"/>
          </a:xfrm>
          <a:prstGeom prst="rect">
            <a:avLst/>
          </a:prstGeom>
        </p:spPr>
        <p:txBody>
          <a:bodyPr wrap="none">
            <a:spAutoFit/>
          </a:bodyPr>
          <a:lstStyle/>
          <a:p>
            <a:r>
              <a:rPr lang="zh-CN" altLang="en-US" sz="2400" dirty="0">
                <a:solidFill>
                  <a:srgbClr val="FF0000"/>
                </a:solidFill>
              </a:rPr>
              <a:t>正</a:t>
            </a:r>
            <a:r>
              <a:rPr lang="zh-TW" altLang="en-US" sz="2400" dirty="0">
                <a:solidFill>
                  <a:srgbClr val="FF0000"/>
                </a:solidFill>
              </a:rPr>
              <a:t>面</a:t>
            </a:r>
            <a:endParaRPr lang="zh-TW" altLang="en-US" sz="2400" dirty="0"/>
          </a:p>
        </p:txBody>
      </p:sp>
      <p:sp>
        <p:nvSpPr>
          <p:cNvPr id="61" name="矩形 60"/>
          <p:cNvSpPr/>
          <p:nvPr/>
        </p:nvSpPr>
        <p:spPr>
          <a:xfrm>
            <a:off x="7621594" y="2872645"/>
            <a:ext cx="800219" cy="461665"/>
          </a:xfrm>
          <a:prstGeom prst="rect">
            <a:avLst/>
          </a:prstGeom>
        </p:spPr>
        <p:txBody>
          <a:bodyPr wrap="none">
            <a:spAutoFit/>
          </a:bodyPr>
          <a:lstStyle/>
          <a:p>
            <a:r>
              <a:rPr lang="zh-CN" altLang="en-US" sz="2400" dirty="0">
                <a:solidFill>
                  <a:srgbClr val="00B050"/>
                </a:solidFill>
              </a:rPr>
              <a:t>中性</a:t>
            </a:r>
            <a:endParaRPr lang="zh-TW" altLang="en-US" sz="2400" dirty="0">
              <a:solidFill>
                <a:srgbClr val="00B050"/>
              </a:solidFill>
            </a:endParaRPr>
          </a:p>
        </p:txBody>
      </p:sp>
      <p:sp>
        <p:nvSpPr>
          <p:cNvPr id="62" name="矩形 61"/>
          <p:cNvSpPr/>
          <p:nvPr/>
        </p:nvSpPr>
        <p:spPr>
          <a:xfrm>
            <a:off x="7628438" y="3350123"/>
            <a:ext cx="800219" cy="461665"/>
          </a:xfrm>
          <a:prstGeom prst="rect">
            <a:avLst/>
          </a:prstGeom>
        </p:spPr>
        <p:txBody>
          <a:bodyPr wrap="none">
            <a:spAutoFit/>
          </a:bodyPr>
          <a:lstStyle/>
          <a:p>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3" name="矩形 62"/>
          <p:cNvSpPr/>
          <p:nvPr/>
        </p:nvSpPr>
        <p:spPr>
          <a:xfrm>
            <a:off x="7648828" y="3782082"/>
            <a:ext cx="1107996" cy="461665"/>
          </a:xfrm>
          <a:prstGeom prst="rect">
            <a:avLst/>
          </a:prstGeom>
        </p:spPr>
        <p:txBody>
          <a:bodyPr wrap="none">
            <a:spAutoFit/>
          </a:bodyPr>
          <a:lstStyle/>
          <a:p>
            <a:r>
              <a:rPr lang="zh-TW" altLang="en-US" sz="2400" dirty="0">
                <a:solidFill>
                  <a:srgbClr val="0000FF"/>
                </a:solidFill>
              </a:rPr>
              <a:t>超</a:t>
            </a:r>
            <a:r>
              <a:rPr lang="zh-CN" altLang="en-US" sz="2400" dirty="0">
                <a:solidFill>
                  <a:srgbClr val="0000FF"/>
                </a:solidFill>
              </a:rPr>
              <a:t>负</a:t>
            </a:r>
            <a:r>
              <a:rPr lang="zh-TW" altLang="en-US" sz="2400" dirty="0">
                <a:solidFill>
                  <a:srgbClr val="0000FF"/>
                </a:solidFill>
              </a:rPr>
              <a:t>面</a:t>
            </a:r>
            <a:endParaRPr lang="zh-TW" altLang="en-US" sz="2400" dirty="0"/>
          </a:p>
        </p:txBody>
      </p:sp>
      <p:sp>
        <p:nvSpPr>
          <p:cNvPr id="64" name="摺角紙張 63"/>
          <p:cNvSpPr/>
          <p:nvPr/>
        </p:nvSpPr>
        <p:spPr>
          <a:xfrm>
            <a:off x="671395"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带着愉悦的心情</a:t>
            </a:r>
            <a:r>
              <a:rPr lang="zh-TW" altLang="en-US" dirty="0"/>
              <a:t>看了</a:t>
            </a:r>
            <a:r>
              <a:rPr lang="zh-CN" altLang="en-US" dirty="0"/>
              <a:t>这部电影</a:t>
            </a:r>
            <a:endParaRPr lang="zh-TW" altLang="en-US" dirty="0"/>
          </a:p>
        </p:txBody>
      </p:sp>
      <p:sp>
        <p:nvSpPr>
          <p:cNvPr id="65" name="摺角紙張 64"/>
          <p:cNvSpPr/>
          <p:nvPr/>
        </p:nvSpPr>
        <p:spPr>
          <a:xfrm>
            <a:off x="2764966" y="2768373"/>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太糟</a:t>
            </a:r>
            <a:r>
              <a:rPr lang="zh-CN" altLang="en-US" dirty="0"/>
              <a:t>了</a:t>
            </a:r>
            <a:endParaRPr lang="en-US" altLang="zh-TW" dirty="0"/>
          </a:p>
        </p:txBody>
      </p:sp>
      <p:sp>
        <p:nvSpPr>
          <p:cNvPr id="66" name="摺角紙張 65"/>
          <p:cNvSpPr/>
          <p:nvPr/>
        </p:nvSpPr>
        <p:spPr>
          <a:xfrm>
            <a:off x="4869414" y="2751939"/>
            <a:ext cx="1828800" cy="889098"/>
          </a:xfrm>
          <a:prstGeom prst="foldedCorner">
            <a:avLst/>
          </a:prstGeom>
        </p:spPr>
        <p:style>
          <a:lnRef idx="2">
            <a:schemeClr val="dk1"/>
          </a:lnRef>
          <a:fillRef idx="1">
            <a:schemeClr val="lt1"/>
          </a:fillRef>
          <a:effectRef idx="0">
            <a:schemeClr val="dk1"/>
          </a:effectRef>
          <a:fontRef idx="minor">
            <a:schemeClr val="dk1"/>
          </a:fontRef>
        </p:style>
        <p:txBody>
          <a:bodyPr rtlCol="0" anchor="ctr"/>
          <a:lstStyle/>
          <a:p>
            <a:pPr algn="ctr"/>
            <a:r>
              <a:rPr lang="zh-CN" altLang="en-US" dirty="0"/>
              <a:t>这部电影</a:t>
            </a:r>
            <a:r>
              <a:rPr lang="zh-TW" altLang="en-US" dirty="0"/>
              <a:t>很棒</a:t>
            </a:r>
          </a:p>
        </p:txBody>
      </p:sp>
      <p:sp>
        <p:nvSpPr>
          <p:cNvPr id="67" name="文字方塊 66"/>
          <p:cNvSpPr txBox="1"/>
          <p:nvPr/>
        </p:nvSpPr>
        <p:spPr>
          <a:xfrm>
            <a:off x="557524" y="3665594"/>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68" name="文字方塊 67"/>
          <p:cNvSpPr txBox="1"/>
          <p:nvPr/>
        </p:nvSpPr>
        <p:spPr>
          <a:xfrm>
            <a:off x="2635290" y="3665593"/>
            <a:ext cx="2149642" cy="400110"/>
          </a:xfrm>
          <a:prstGeom prst="rect">
            <a:avLst/>
          </a:prstGeom>
          <a:noFill/>
        </p:spPr>
        <p:txBody>
          <a:bodyPr wrap="square" rtlCol="0">
            <a:spAutoFit/>
          </a:bodyPr>
          <a:lstStyle/>
          <a:p>
            <a:r>
              <a:rPr lang="en-US" altLang="zh-TW" sz="2000" dirty="0">
                <a:solidFill>
                  <a:srgbClr val="0000FF"/>
                </a:solidFill>
              </a:rPr>
              <a:t>Negative (</a:t>
            </a:r>
            <a:r>
              <a:rPr lang="zh-CN" altLang="en-US" sz="2000" dirty="0">
                <a:solidFill>
                  <a:srgbClr val="0000FF"/>
                </a:solidFill>
              </a:rPr>
              <a:t>负</a:t>
            </a:r>
            <a:r>
              <a:rPr lang="zh-TW" altLang="en-US" sz="2000" dirty="0">
                <a:solidFill>
                  <a:srgbClr val="0000FF"/>
                </a:solidFill>
              </a:rPr>
              <a:t>面</a:t>
            </a:r>
            <a:r>
              <a:rPr lang="en-US" altLang="zh-TW" sz="2000" dirty="0">
                <a:solidFill>
                  <a:srgbClr val="0000FF"/>
                </a:solidFill>
              </a:rPr>
              <a:t>)</a:t>
            </a:r>
            <a:endParaRPr lang="zh-TW" altLang="en-US" sz="2000" dirty="0">
              <a:solidFill>
                <a:srgbClr val="0000FF"/>
              </a:solidFill>
            </a:endParaRPr>
          </a:p>
        </p:txBody>
      </p:sp>
      <p:sp>
        <p:nvSpPr>
          <p:cNvPr id="69" name="文字方塊 68"/>
          <p:cNvSpPr txBox="1"/>
          <p:nvPr/>
        </p:nvSpPr>
        <p:spPr>
          <a:xfrm>
            <a:off x="4869414" y="3668759"/>
            <a:ext cx="2149642" cy="400110"/>
          </a:xfrm>
          <a:prstGeom prst="rect">
            <a:avLst/>
          </a:prstGeom>
          <a:noFill/>
        </p:spPr>
        <p:txBody>
          <a:bodyPr wrap="square" rtlCol="0">
            <a:spAutoFit/>
          </a:bodyPr>
          <a:lstStyle/>
          <a:p>
            <a:r>
              <a:rPr lang="en-US" altLang="zh-TW" sz="2000" dirty="0">
                <a:solidFill>
                  <a:srgbClr val="FF0000"/>
                </a:solidFill>
              </a:rPr>
              <a:t>Positive (</a:t>
            </a:r>
            <a:r>
              <a:rPr lang="zh-TW" altLang="en-US" sz="2000" dirty="0">
                <a:solidFill>
                  <a:srgbClr val="FF0000"/>
                </a:solidFill>
              </a:rPr>
              <a:t>正面</a:t>
            </a:r>
            <a:r>
              <a:rPr lang="en-US" altLang="zh-TW" sz="2000" dirty="0">
                <a:solidFill>
                  <a:srgbClr val="FF0000"/>
                </a:solidFill>
              </a:rPr>
              <a:t>)</a:t>
            </a:r>
            <a:endParaRPr lang="zh-TW" altLang="en-US" sz="2000" dirty="0">
              <a:solidFill>
                <a:srgbClr val="FF0000"/>
              </a:solidFill>
            </a:endParaRPr>
          </a:p>
        </p:txBody>
      </p:sp>
      <p:sp>
        <p:nvSpPr>
          <p:cNvPr id="70" name="文字方塊 69"/>
          <p:cNvSpPr txBox="1"/>
          <p:nvPr/>
        </p:nvSpPr>
        <p:spPr>
          <a:xfrm>
            <a:off x="4160963" y="5732241"/>
            <a:ext cx="1103085" cy="523220"/>
          </a:xfrm>
          <a:prstGeom prst="rect">
            <a:avLst/>
          </a:prstGeom>
          <a:noFill/>
        </p:spPr>
        <p:txBody>
          <a:bodyPr wrap="square" rtlCol="0">
            <a:spAutoFit/>
          </a:bodyPr>
          <a:lstStyle/>
          <a:p>
            <a:r>
              <a:rPr lang="en-US" altLang="zh-TW" sz="2800" dirty="0"/>
              <a:t>……</a:t>
            </a:r>
            <a:endParaRPr lang="zh-TW" altLang="en-US" sz="2800" dirty="0"/>
          </a:p>
        </p:txBody>
      </p:sp>
      <p:sp>
        <p:nvSpPr>
          <p:cNvPr id="71" name="矩形 7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13444882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7"/>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68"/>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6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46"/>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5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1"/>
                                        </p:tgtEl>
                                        <p:attrNameLst>
                                          <p:attrName>style.visibility</p:attrName>
                                        </p:attrNameLst>
                                      </p:cBhvr>
                                      <p:to>
                                        <p:strVal val="visible"/>
                                      </p:to>
                                    </p:set>
                                  </p:childTnLst>
                                </p:cTn>
                              </p:par>
                              <p:par>
                                <p:cTn id="31" presetID="1" presetClass="entr" presetSubtype="0" fill="hold" grpId="0" nodeType="withEffect">
                                  <p:stCondLst>
                                    <p:cond delay="0"/>
                                  </p:stCondLst>
                                  <p:childTnLst>
                                    <p:set>
                                      <p:cBhvr>
                                        <p:cTn id="32" dur="1" fill="hold">
                                          <p:stCondLst>
                                            <p:cond delay="0"/>
                                          </p:stCondLst>
                                        </p:cTn>
                                        <p:tgtEl>
                                          <p:spTgt spid="52"/>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53"/>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54"/>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70"/>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8"/>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4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35"/>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41"/>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nodeType="clickEffect">
                                  <p:stCondLst>
                                    <p:cond delay="0"/>
                                  </p:stCondLst>
                                  <p:childTnLst>
                                    <p:set>
                                      <p:cBhvr>
                                        <p:cTn id="56" dur="1" fill="hold">
                                          <p:stCondLst>
                                            <p:cond delay="0"/>
                                          </p:stCondLst>
                                        </p:cTn>
                                        <p:tgtEl>
                                          <p:spTgt spid="36"/>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47"/>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48"/>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49"/>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42"/>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22"/>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37"/>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38"/>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39"/>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43"/>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44"/>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4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34"/>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11"/>
                                        </p:tgtEl>
                                        <p:attrNameLst>
                                          <p:attrName>style.visibility</p:attrName>
                                        </p:attrNameLst>
                                      </p:cBhvr>
                                      <p:to>
                                        <p:strVal val="visible"/>
                                      </p:to>
                                    </p:set>
                                  </p:childTnLst>
                                </p:cTn>
                              </p:par>
                              <p:par>
                                <p:cTn id="89" presetID="1" presetClass="entr" presetSubtype="0" fill="hold" grpId="0" nodeType="withEffect">
                                  <p:stCondLst>
                                    <p:cond delay="0"/>
                                  </p:stCondLst>
                                  <p:childTnLst>
                                    <p:set>
                                      <p:cBhvr>
                                        <p:cTn id="90" dur="1" fill="hold">
                                          <p:stCondLst>
                                            <p:cond delay="0"/>
                                          </p:stCondLst>
                                        </p:cTn>
                                        <p:tgtEl>
                                          <p:spTgt spid="59"/>
                                        </p:tgtEl>
                                        <p:attrNameLst>
                                          <p:attrName>style.visibility</p:attrName>
                                        </p:attrNameLst>
                                      </p:cBhvr>
                                      <p:to>
                                        <p:strVal val="visible"/>
                                      </p:to>
                                    </p:set>
                                  </p:childTnLst>
                                </p:cTn>
                              </p:par>
                              <p:par>
                                <p:cTn id="91" presetID="1" presetClass="entr" presetSubtype="0" fill="hold" grpId="0" nodeType="withEffect">
                                  <p:stCondLst>
                                    <p:cond delay="0"/>
                                  </p:stCondLst>
                                  <p:childTnLst>
                                    <p:set>
                                      <p:cBhvr>
                                        <p:cTn id="92" dur="1" fill="hold">
                                          <p:stCondLst>
                                            <p:cond delay="0"/>
                                          </p:stCondLst>
                                        </p:cTn>
                                        <p:tgtEl>
                                          <p:spTgt spid="60"/>
                                        </p:tgtEl>
                                        <p:attrNameLst>
                                          <p:attrName>style.visibility</p:attrName>
                                        </p:attrNameLst>
                                      </p:cBhvr>
                                      <p:to>
                                        <p:strVal val="visible"/>
                                      </p:to>
                                    </p:set>
                                  </p:childTnLst>
                                </p:cTn>
                              </p:par>
                              <p:par>
                                <p:cTn id="93" presetID="1" presetClass="entr" presetSubtype="0" fill="hold" grpId="0" nodeType="withEffect">
                                  <p:stCondLst>
                                    <p:cond delay="0"/>
                                  </p:stCondLst>
                                  <p:childTnLst>
                                    <p:set>
                                      <p:cBhvr>
                                        <p:cTn id="94" dur="1" fill="hold">
                                          <p:stCondLst>
                                            <p:cond delay="0"/>
                                          </p:stCondLst>
                                        </p:cTn>
                                        <p:tgtEl>
                                          <p:spTgt spid="61"/>
                                        </p:tgtEl>
                                        <p:attrNameLst>
                                          <p:attrName>style.visibility</p:attrName>
                                        </p:attrNameLst>
                                      </p:cBhvr>
                                      <p:to>
                                        <p:strVal val="visible"/>
                                      </p:to>
                                    </p:set>
                                  </p:childTnLst>
                                </p:cTn>
                              </p:par>
                              <p:par>
                                <p:cTn id="95" presetID="1" presetClass="entr" presetSubtype="0" fill="hold" grpId="0" nodeType="withEffect">
                                  <p:stCondLst>
                                    <p:cond delay="0"/>
                                  </p:stCondLst>
                                  <p:childTnLst>
                                    <p:set>
                                      <p:cBhvr>
                                        <p:cTn id="96" dur="1" fill="hold">
                                          <p:stCondLst>
                                            <p:cond delay="0"/>
                                          </p:stCondLst>
                                        </p:cTn>
                                        <p:tgtEl>
                                          <p:spTgt spid="62"/>
                                        </p:tgtEl>
                                        <p:attrNameLst>
                                          <p:attrName>style.visibility</p:attrName>
                                        </p:attrNameLst>
                                      </p:cBhvr>
                                      <p:to>
                                        <p:strVal val="visible"/>
                                      </p:to>
                                    </p:set>
                                  </p:childTnLst>
                                </p:cTn>
                              </p:par>
                              <p:par>
                                <p:cTn id="97" presetID="1" presetClass="entr" presetSubtype="0" fill="hold" grpId="0" nodeType="withEffect">
                                  <p:stCondLst>
                                    <p:cond delay="0"/>
                                  </p:stCondLst>
                                  <p:childTnLst>
                                    <p:set>
                                      <p:cBhvr>
                                        <p:cTn id="98" dur="1" fill="hold">
                                          <p:stCondLst>
                                            <p:cond delay="0"/>
                                          </p:stCondLst>
                                        </p:cTn>
                                        <p:tgtEl>
                                          <p:spTgt spid="6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8" grpId="0" animBg="1"/>
      <p:bldP spid="19" grpId="0" animBg="1"/>
      <p:bldP spid="20" grpId="0" animBg="1"/>
      <p:bldP spid="21" grpId="0" animBg="1"/>
      <p:bldP spid="22" grpId="0" animBg="1"/>
      <p:bldP spid="42" grpId="0"/>
      <p:bldP spid="46" grpId="0"/>
      <p:bldP spid="47" grpId="0" animBg="1"/>
      <p:bldP spid="50" grpId="0"/>
      <p:bldP spid="51" grpId="0"/>
      <p:bldP spid="52" grpId="0"/>
      <p:bldP spid="53" grpId="0"/>
      <p:bldP spid="54" grpId="0"/>
      <p:bldP spid="59" grpId="0"/>
      <p:bldP spid="60" grpId="0"/>
      <p:bldP spid="61" grpId="0"/>
      <p:bldP spid="62" grpId="0"/>
      <p:bldP spid="63" grpId="0"/>
      <p:bldP spid="64" grpId="0" animBg="1"/>
      <p:bldP spid="65" grpId="0" animBg="1"/>
      <p:bldP spid="66" grpId="0" animBg="1"/>
      <p:bldP spid="67" grpId="0"/>
      <p:bldP spid="68" grpId="0"/>
      <p:bldP spid="69" grpId="0"/>
      <p:bldP spid="7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sz="quarter" idx="1"/>
          </p:nvPr>
        </p:nvSpPr>
        <p:spPr/>
        <p:txBody>
          <a:bodyPr/>
          <a:lstStyle/>
          <a:p>
            <a:r>
              <a:rPr lang="zh-CN" altLang="en-US" dirty="0"/>
              <a:t>概率图模型是指一种用图结构来描述多元随机变量之间条件独立关系的概率模型。</a:t>
            </a:r>
            <a:endParaRPr lang="en-US" altLang="zh-CN" dirty="0"/>
          </a:p>
          <a:p>
            <a:endParaRPr lang="en-US" altLang="zh-CN" dirty="0"/>
          </a:p>
          <a:p>
            <a:r>
              <a:rPr lang="zh-CN" altLang="en-US" dirty="0"/>
              <a:t>图中的</a:t>
            </a:r>
            <a:r>
              <a:rPr lang="zh-CN" altLang="en-US" dirty="0">
                <a:solidFill>
                  <a:srgbClr val="FF0000"/>
                </a:solidFill>
              </a:rPr>
              <a:t>每个节点</a:t>
            </a:r>
            <a:r>
              <a:rPr lang="zh-CN" altLang="en-US" dirty="0"/>
              <a:t>都对应一个随机变量，可以是观察变量，隐变量或是未知参数等；</a:t>
            </a:r>
            <a:r>
              <a:rPr lang="zh-CN" altLang="en-US" dirty="0">
                <a:solidFill>
                  <a:srgbClr val="FF0000"/>
                </a:solidFill>
              </a:rPr>
              <a:t>每个连接</a:t>
            </a:r>
            <a:r>
              <a:rPr lang="zh-CN" altLang="en-US" dirty="0"/>
              <a:t>表示两个随机变量之间具有依赖关系。</a:t>
            </a:r>
          </a:p>
        </p:txBody>
      </p:sp>
    </p:spTree>
    <p:extLst>
      <p:ext uri="{BB962C8B-B14F-4D97-AF65-F5344CB8AC3E}">
        <p14:creationId xmlns:p14="http://schemas.microsoft.com/office/powerpoint/2010/main" val="2667336399"/>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sp>
        <p:nvSpPr>
          <p:cNvPr id="3" name="内容占位符 2"/>
          <p:cNvSpPr>
            <a:spLocks noGrp="1"/>
          </p:cNvSpPr>
          <p:nvPr>
            <p:ph sz="quarter" idx="1"/>
          </p:nvPr>
        </p:nvSpPr>
        <p:spPr/>
        <p:txBody>
          <a:bodyPr/>
          <a:lstStyle/>
          <a:p>
            <a:r>
              <a:rPr lang="zh-CN" altLang="en-US" dirty="0"/>
              <a:t>模型表示（图结构）</a:t>
            </a:r>
            <a:endParaRPr lang="en-US" altLang="zh-CN" dirty="0"/>
          </a:p>
          <a:p>
            <a:pPr lvl="1"/>
            <a:r>
              <a:rPr lang="zh-CN" altLang="en-US" dirty="0"/>
              <a:t>有向图</a:t>
            </a:r>
            <a:r>
              <a:rPr lang="en-US" altLang="zh-CN" dirty="0"/>
              <a:t> </a:t>
            </a:r>
          </a:p>
          <a:p>
            <a:pPr lvl="1"/>
            <a:r>
              <a:rPr lang="zh-CN" altLang="en-US" dirty="0"/>
              <a:t>无向图</a:t>
            </a:r>
            <a:endParaRPr lang="en-US" altLang="zh-CN" dirty="0"/>
          </a:p>
          <a:p>
            <a:pPr lvl="1"/>
            <a:endParaRPr lang="en-US" altLang="zh-CN" dirty="0"/>
          </a:p>
          <a:p>
            <a:endParaRPr lang="en-US" altLang="zh-CN" dirty="0"/>
          </a:p>
          <a:p>
            <a:r>
              <a:rPr lang="zh-CN" altLang="en-US" dirty="0"/>
              <a:t>推断</a:t>
            </a:r>
            <a:endParaRPr lang="en-US" altLang="zh-CN" dirty="0"/>
          </a:p>
          <a:p>
            <a:pPr lvl="1"/>
            <a:r>
              <a:rPr lang="zh-CN" altLang="en-US" dirty="0"/>
              <a:t>给定部分变量，推断另一部分变量的后验概率。</a:t>
            </a:r>
            <a:endParaRPr lang="en-US" altLang="zh-CN" dirty="0"/>
          </a:p>
          <a:p>
            <a:pPr lvl="1"/>
            <a:endParaRPr lang="en-US" altLang="zh-CN" dirty="0"/>
          </a:p>
          <a:p>
            <a:r>
              <a:rPr lang="zh-CN" altLang="en-US" dirty="0"/>
              <a:t>（参数）学习</a:t>
            </a:r>
            <a:endParaRPr lang="en-US" altLang="zh-CN" dirty="0"/>
          </a:p>
          <a:p>
            <a:pPr lvl="1"/>
            <a:r>
              <a:rPr lang="zh-CN" altLang="en-US" dirty="0"/>
              <a:t>给定一组训练样本，求解网络参数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95600" y="1905000"/>
            <a:ext cx="5934541" cy="2028903"/>
          </a:xfrm>
          <a:prstGeom prst="rect">
            <a:avLst/>
          </a:prstGeom>
        </p:spPr>
      </p:pic>
    </p:spTree>
    <p:extLst>
      <p:ext uri="{BB962C8B-B14F-4D97-AF65-F5344CB8AC3E}">
        <p14:creationId xmlns:p14="http://schemas.microsoft.com/office/powerpoint/2010/main" val="3127530963"/>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贝叶斯网络</a:t>
            </a:r>
            <a:endParaRPr lang="zh-CN" altLang="en-US" dirty="0"/>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对于</a:t>
                </a:r>
                <a:r>
                  <a:rPr lang="en-US" altLang="zh-CN" dirty="0"/>
                  <a:t>K </a:t>
                </a:r>
                <a:r>
                  <a:rPr lang="zh-CN" altLang="en-US" dirty="0"/>
                  <a:t>随机变量</a:t>
                </a:r>
                <a14:m>
                  <m:oMath xmlns:m="http://schemas.openxmlformats.org/officeDocument/2006/math">
                    <m:r>
                      <a:rPr lang="en-US" altLang="zh-CN" b="0" i="1" smtClean="0">
                        <a:latin typeface="Cambria Math" panose="02040503050406030204" pitchFamily="18" charset="0"/>
                      </a:rPr>
                      <m:t>𝑋</m:t>
                    </m:r>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m:rPr>
                            <m:sty m:val="p"/>
                          </m:rPr>
                          <a:rPr lang="en-US" altLang="zh-CN" i="1">
                            <a:latin typeface="Cambria Math" panose="02040503050406030204" pitchFamily="18" charset="0"/>
                          </a:rPr>
                          <m:t>X</m:t>
                        </m:r>
                      </m:e>
                      <m:sub>
                        <m:r>
                          <a:rPr lang="en-US" altLang="zh-CN" b="0" i="1" smtClean="0">
                            <a:latin typeface="Cambria Math" panose="02040503050406030204" pitchFamily="18" charset="0"/>
                          </a:rPr>
                          <m:t>1</m:t>
                        </m:r>
                      </m:sub>
                    </m:sSub>
                    <m:r>
                      <a:rPr lang="en-US" altLang="zh-CN" b="0" i="1" smtClean="0">
                        <a:latin typeface="Cambria Math" panose="02040503050406030204" pitchFamily="18" charset="0"/>
                      </a:rPr>
                      <m:t>,⋯,</m:t>
                    </m:r>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r>
                          <a:rPr lang="en-US" altLang="zh-CN" b="0" i="1" smtClean="0">
                            <a:latin typeface="Cambria Math" panose="02040503050406030204" pitchFamily="18" charset="0"/>
                          </a:rPr>
                          <m:t>𝐾</m:t>
                        </m:r>
                      </m:sub>
                    </m:sSub>
                  </m:oMath>
                </a14:m>
                <a:r>
                  <a:rPr lang="zh-CN" altLang="en-US" dirty="0"/>
                  <a:t>和一个有向非循环图</a:t>
                </a:r>
                <a:r>
                  <a:rPr lang="en-US" altLang="zh-CN" dirty="0"/>
                  <a:t>G</a:t>
                </a:r>
                <a:r>
                  <a:rPr lang="zh-CN" altLang="en-US" dirty="0"/>
                  <a:t>，并定义</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𝑋</m:t>
                        </m:r>
                      </m:e>
                      <m:sub>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𝜋</m:t>
                            </m:r>
                          </m:e>
                          <m:sub>
                            <m:r>
                              <a:rPr lang="en-US" altLang="zh-CN" b="0" i="1" smtClean="0">
                                <a:latin typeface="Cambria Math" panose="02040503050406030204" pitchFamily="18" charset="0"/>
                              </a:rPr>
                              <m:t>𝑘</m:t>
                            </m:r>
                          </m:sub>
                        </m:sSub>
                      </m:sub>
                    </m:sSub>
                  </m:oMath>
                </a14:m>
                <a:r>
                  <a:rPr lang="zh-CN" altLang="en-US" dirty="0"/>
                  <a:t>表示变量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b="0" i="1" smtClean="0">
                            <a:latin typeface="Cambria Math" panose="02040503050406030204" pitchFamily="18" charset="0"/>
                          </a:rPr>
                          <m:t>𝑘</m:t>
                        </m:r>
                      </m:sub>
                    </m:sSub>
                  </m:oMath>
                </a14:m>
                <a:r>
                  <a:rPr lang="zh-CN" altLang="en-US" dirty="0"/>
                  <a:t>的所有父节点变量集合。</a:t>
                </a:r>
                <a:endParaRPr lang="en-US" altLang="zh-CN" dirty="0"/>
              </a:p>
              <a:p>
                <a:r>
                  <a:rPr lang="zh-CN" altLang="en-US" dirty="0"/>
                  <a:t>如果</a:t>
                </a:r>
                <a14:m>
                  <m:oMath xmlns:m="http://schemas.openxmlformats.org/officeDocument/2006/math">
                    <m:r>
                      <a:rPr lang="en-US" altLang="zh-CN" i="1">
                        <a:latin typeface="Cambria Math" panose="02040503050406030204" pitchFamily="18" charset="0"/>
                      </a:rPr>
                      <m:t>𝑋</m:t>
                    </m:r>
                  </m:oMath>
                </a14:m>
                <a:r>
                  <a:rPr lang="zh-CN" altLang="en-US" dirty="0"/>
                  <a:t>的联合概率分布可以分解为每个随机变量</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𝑋</m:t>
                        </m:r>
                      </m:e>
                      <m:sub>
                        <m:r>
                          <a:rPr lang="en-US" altLang="zh-CN" i="1">
                            <a:latin typeface="Cambria Math" panose="02040503050406030204" pitchFamily="18" charset="0"/>
                          </a:rPr>
                          <m:t>𝑘</m:t>
                        </m:r>
                      </m:sub>
                    </m:sSub>
                  </m:oMath>
                </a14:m>
                <a:r>
                  <a:rPr lang="zh-CN" altLang="en-US" dirty="0"/>
                  <a:t>的局部条件概率的连乘形式，那么</a:t>
                </a:r>
                <a:r>
                  <a:rPr lang="en-US" altLang="zh-CN" dirty="0"/>
                  <a:t>(G,X)</a:t>
                </a:r>
                <a:r>
                  <a:rPr lang="zh-CN" altLang="en-US" dirty="0"/>
                  <a:t>构成了一个贝叶斯网络。</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1037" t="-1605" r="-44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76022" y="4572000"/>
            <a:ext cx="5591955" cy="1276528"/>
          </a:xfrm>
          <a:prstGeom prst="rect">
            <a:avLst/>
          </a:prstGeom>
        </p:spPr>
      </p:pic>
    </p:spTree>
    <p:extLst>
      <p:ext uri="{BB962C8B-B14F-4D97-AF65-F5344CB8AC3E}">
        <p14:creationId xmlns:p14="http://schemas.microsoft.com/office/powerpoint/2010/main" val="1206767157"/>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局部马尔可夫性质</a:t>
            </a:r>
          </a:p>
        </p:txBody>
      </p:sp>
      <p:sp>
        <p:nvSpPr>
          <p:cNvPr id="3" name="内容占位符 2"/>
          <p:cNvSpPr>
            <a:spLocks noGrp="1"/>
          </p:cNvSpPr>
          <p:nvPr>
            <p:ph sz="quarter" idx="1"/>
          </p:nvPr>
        </p:nvSpPr>
        <p:spPr/>
        <p:txBody>
          <a:bodyPr/>
          <a:lstStyle/>
          <a:p>
            <a:r>
              <a:rPr lang="zh-CN" altLang="en-US" dirty="0"/>
              <a:t>利用图模型的局部马尔可夫性，我们可以对多元变量的联合概率进行简化，从而降低建模的复杂度。</a:t>
            </a:r>
            <a:endParaRPr lang="en-US" altLang="zh-CN" dirty="0"/>
          </a:p>
          <a:p>
            <a:r>
              <a:rPr lang="zh-CN" altLang="en-US" dirty="0"/>
              <a:t>以贝叶斯网络为例，</a:t>
            </a:r>
            <a:endParaRPr lang="en-US" altLang="zh-CN" dirty="0"/>
          </a:p>
          <a:p>
            <a:endParaRPr lang="en-US" altLang="zh-CN" dirty="0"/>
          </a:p>
          <a:p>
            <a:pPr lvl="1"/>
            <a:endParaRPr lang="en-US" altLang="zh-CN" dirty="0"/>
          </a:p>
          <a:p>
            <a:pPr lvl="1"/>
            <a:r>
              <a:rPr lang="zh-CN" altLang="en-US" dirty="0"/>
              <a:t>是</a:t>
            </a:r>
            <a:r>
              <a:rPr lang="en-US" altLang="zh-CN" dirty="0"/>
              <a:t>4</a:t>
            </a:r>
            <a:r>
              <a:rPr lang="zh-CN" altLang="en-US" dirty="0"/>
              <a:t>个局部条件概率的乘积，这样只需要</a:t>
            </a:r>
            <a:r>
              <a:rPr lang="en-US" altLang="zh-CN" dirty="0"/>
              <a:t>1 + 2 + 2 + 4 = 9</a:t>
            </a:r>
            <a:r>
              <a:rPr lang="zh-CN" altLang="en-US" dirty="0"/>
              <a:t>个独立参数。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2667000"/>
            <a:ext cx="7105917" cy="732568"/>
          </a:xfrm>
          <a:prstGeom prst="rect">
            <a:avLst/>
          </a:prstGeom>
        </p:spPr>
      </p:pic>
    </p:spTree>
    <p:extLst>
      <p:ext uri="{BB962C8B-B14F-4D97-AF65-F5344CB8AC3E}">
        <p14:creationId xmlns:p14="http://schemas.microsoft.com/office/powerpoint/2010/main" val="1870671968"/>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常见的有向图模型</a:t>
            </a:r>
          </a:p>
        </p:txBody>
      </p:sp>
      <p:sp>
        <p:nvSpPr>
          <p:cNvPr id="3" name="内容占位符 2"/>
          <p:cNvSpPr>
            <a:spLocks noGrp="1"/>
          </p:cNvSpPr>
          <p:nvPr>
            <p:ph sz="quarter" idx="1"/>
          </p:nvPr>
        </p:nvSpPr>
        <p:spPr/>
        <p:txBody>
          <a:bodyPr/>
          <a:lstStyle/>
          <a:p>
            <a:r>
              <a:rPr lang="zh-CN" altLang="en-US" dirty="0"/>
              <a:t>朴素贝叶斯分类器</a:t>
            </a:r>
          </a:p>
          <a:p>
            <a:pPr lvl="1"/>
            <a:r>
              <a:rPr lang="zh-CN" altLang="en-US" dirty="0"/>
              <a:t>给定一个有</a:t>
            </a:r>
            <a:r>
              <a:rPr lang="en-US" altLang="zh-CN" dirty="0"/>
              <a:t>d</a:t>
            </a:r>
            <a:r>
              <a:rPr lang="zh-CN" altLang="en-US" dirty="0"/>
              <a:t>维特征的样本</a:t>
            </a:r>
            <a:r>
              <a:rPr lang="en-US" altLang="zh-CN" dirty="0"/>
              <a:t>x</a:t>
            </a:r>
            <a:r>
              <a:rPr lang="zh-CN" altLang="en-US" dirty="0"/>
              <a:t>和类别</a:t>
            </a:r>
            <a:r>
              <a:rPr lang="en-US" altLang="zh-CN" dirty="0"/>
              <a:t>y</a:t>
            </a:r>
            <a:r>
              <a:rPr lang="zh-CN" altLang="en-US" dirty="0"/>
              <a:t>，类别的后验概率为</a:t>
            </a:r>
          </a:p>
          <a:p>
            <a:pPr lvl="1"/>
            <a:endParaRPr lang="en-US" altLang="zh-CN" dirty="0"/>
          </a:p>
          <a:p>
            <a:endParaRPr lang="en-US" altLang="zh-CN" dirty="0"/>
          </a:p>
          <a:p>
            <a:endParaRPr lang="en-US" altLang="zh-CN" dirty="0"/>
          </a:p>
          <a:p>
            <a:r>
              <a:rPr lang="en-US" altLang="zh-CN" dirty="0"/>
              <a:t>Sigmoid</a:t>
            </a:r>
            <a:r>
              <a:rPr lang="zh-CN" altLang="en-US" dirty="0"/>
              <a:t>信念网络</a:t>
            </a:r>
            <a:endParaRPr lang="en-US" altLang="zh-CN" dirty="0"/>
          </a:p>
          <a:p>
            <a:pPr lvl="1"/>
            <a:r>
              <a:rPr lang="en-US" altLang="zh-CN" dirty="0"/>
              <a:t>Sigmoid</a:t>
            </a:r>
            <a:r>
              <a:rPr lang="zh-CN" altLang="en-US" dirty="0"/>
              <a:t>信念网络网络中的变量为二值变量，取值为</a:t>
            </a:r>
            <a:r>
              <a:rPr lang="en-US" altLang="zh-CN" dirty="0"/>
              <a:t> {0,1}</a:t>
            </a:r>
            <a:r>
              <a:rPr lang="zh-CN" altLang="en-US" dirty="0"/>
              <a:t>。</a:t>
            </a:r>
          </a:p>
          <a:p>
            <a:pPr lvl="1"/>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638800" y="1752599"/>
            <a:ext cx="3048000" cy="1666351"/>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76400" y="2667000"/>
            <a:ext cx="2574495" cy="896634"/>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143000" y="5409565"/>
            <a:ext cx="3761626" cy="730830"/>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86400" y="4572000"/>
            <a:ext cx="3505200" cy="1071691"/>
          </a:xfrm>
          <a:prstGeom prst="rect">
            <a:avLst/>
          </a:prstGeom>
        </p:spPr>
      </p:pic>
    </p:spTree>
    <p:extLst>
      <p:ext uri="{BB962C8B-B14F-4D97-AF65-F5344CB8AC3E}">
        <p14:creationId xmlns:p14="http://schemas.microsoft.com/office/powerpoint/2010/main" val="201457229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马尔可夫随机场</a:t>
            </a:r>
          </a:p>
        </p:txBody>
      </p:sp>
      <p:sp>
        <p:nvSpPr>
          <p:cNvPr id="3" name="内容占位符 2"/>
          <p:cNvSpPr>
            <a:spLocks noGrp="1"/>
          </p:cNvSpPr>
          <p:nvPr>
            <p:ph sz="quarter" idx="1"/>
          </p:nvPr>
        </p:nvSpPr>
        <p:spPr/>
        <p:txBody>
          <a:bodyPr/>
          <a:lstStyle/>
          <a:p>
            <a:r>
              <a:rPr lang="zh-CN" altLang="en-US" dirty="0"/>
              <a:t>马尔可夫随机场，也称无向图模型，是一类用无向图来表示一组具有马尔可夫性质的随机变量</a:t>
            </a:r>
            <a:r>
              <a:rPr lang="en-US" altLang="zh-CN" dirty="0"/>
              <a:t>X</a:t>
            </a:r>
            <a:r>
              <a:rPr lang="zh-CN" altLang="en-US" dirty="0"/>
              <a:t>的联合概率分布模型。</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14600" y="3124200"/>
            <a:ext cx="3233142" cy="2335047"/>
          </a:xfrm>
          <a:prstGeom prst="rect">
            <a:avLst/>
          </a:prstGeom>
        </p:spPr>
      </p:pic>
      <p:sp>
        <p:nvSpPr>
          <p:cNvPr id="7" name="矩形 6"/>
          <p:cNvSpPr/>
          <p:nvPr/>
        </p:nvSpPr>
        <p:spPr>
          <a:xfrm>
            <a:off x="5257800" y="5029200"/>
            <a:ext cx="877163" cy="369332"/>
          </a:xfrm>
          <a:prstGeom prst="rect">
            <a:avLst/>
          </a:prstGeom>
        </p:spPr>
        <p:txBody>
          <a:bodyPr wrap="none">
            <a:spAutoFit/>
          </a:bodyPr>
          <a:lstStyle/>
          <a:p>
            <a:r>
              <a:rPr lang="zh-CN" altLang="en-US" dirty="0"/>
              <a:t>最大团</a:t>
            </a:r>
          </a:p>
        </p:txBody>
      </p:sp>
    </p:spTree>
    <p:extLst>
      <p:ext uri="{BB962C8B-B14F-4D97-AF65-F5344CB8AC3E}">
        <p14:creationId xmlns:p14="http://schemas.microsoft.com/office/powerpoint/2010/main" val="154900152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马尔可夫网络</a:t>
            </a:r>
          </a:p>
        </p:txBody>
      </p:sp>
      <p:sp>
        <p:nvSpPr>
          <p:cNvPr id="3" name="内容占位符 2"/>
          <p:cNvSpPr>
            <a:spLocks noGrp="1"/>
          </p:cNvSpPr>
          <p:nvPr>
            <p:ph sz="quarter" idx="1"/>
          </p:nvPr>
        </p:nvSpPr>
        <p:spPr/>
        <p:txBody>
          <a:bodyPr/>
          <a:lstStyle/>
          <a:p>
            <a:r>
              <a:rPr lang="zh-CN" altLang="en-US" dirty="0"/>
              <a:t>马尔可夫网络的联合分布可以表示为</a:t>
            </a:r>
            <a:endParaRPr lang="en-US" altLang="zh-CN" dirty="0"/>
          </a:p>
          <a:p>
            <a:endParaRPr lang="en-US" altLang="zh-CN" dirty="0"/>
          </a:p>
          <a:p>
            <a:endParaRPr lang="en-US" altLang="zh-CN" dirty="0"/>
          </a:p>
          <a:p>
            <a:endParaRPr lang="en-US" altLang="zh-CN" dirty="0"/>
          </a:p>
          <a:p>
            <a:endParaRPr lang="en-US" altLang="zh-CN" dirty="0"/>
          </a:p>
          <a:p>
            <a:pPr lvl="1"/>
            <a:r>
              <a:rPr lang="zh-CN" altLang="en-US" dirty="0"/>
              <a:t>其中</a:t>
            </a:r>
            <a:r>
              <a:rPr lang="en-US" altLang="zh-CN" dirty="0"/>
              <a:t> E(</a:t>
            </a:r>
            <a:r>
              <a:rPr lang="en-US" altLang="zh-CN" dirty="0" err="1"/>
              <a:t>X</a:t>
            </a:r>
            <a:r>
              <a:rPr lang="en-US" altLang="zh-CN" baseline="-25000" dirty="0" err="1"/>
              <a:t>c</a:t>
            </a:r>
            <a:r>
              <a:rPr lang="en-US" altLang="zh-CN" dirty="0"/>
              <a:t>)</a:t>
            </a:r>
            <a:r>
              <a:rPr lang="zh-CN" altLang="en-US" dirty="0"/>
              <a:t>为能量函数，</a:t>
            </a:r>
            <a:r>
              <a:rPr lang="en-US" altLang="zh-CN" dirty="0"/>
              <a:t>Z </a:t>
            </a:r>
            <a:r>
              <a:rPr lang="zh-CN" altLang="en-US" dirty="0"/>
              <a:t>是配分函数。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2057400"/>
            <a:ext cx="4276939" cy="1686868"/>
          </a:xfrm>
          <a:prstGeom prst="rect">
            <a:avLst/>
          </a:prstGeom>
        </p:spPr>
      </p:pic>
    </p:spTree>
    <p:extLst>
      <p:ext uri="{BB962C8B-B14F-4D97-AF65-F5344CB8AC3E}">
        <p14:creationId xmlns:p14="http://schemas.microsoft.com/office/powerpoint/2010/main" val="822093776"/>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常见的无向图模型</a:t>
            </a:r>
          </a:p>
        </p:txBody>
      </p:sp>
      <p:sp>
        <p:nvSpPr>
          <p:cNvPr id="3" name="内容占位符 2"/>
          <p:cNvSpPr>
            <a:spLocks noGrp="1"/>
          </p:cNvSpPr>
          <p:nvPr>
            <p:ph sz="quarter" idx="1"/>
          </p:nvPr>
        </p:nvSpPr>
        <p:spPr/>
        <p:txBody>
          <a:bodyPr/>
          <a:lstStyle/>
          <a:p>
            <a:r>
              <a:rPr lang="zh-CN" altLang="en-US" dirty="0"/>
              <a:t>对数线性模型</a:t>
            </a:r>
            <a:endParaRPr lang="en-US" altLang="zh-CN" dirty="0"/>
          </a:p>
          <a:p>
            <a:pPr lvl="1"/>
            <a:r>
              <a:rPr lang="zh-CN" altLang="en-US" dirty="0"/>
              <a:t>势能函数的一般定义为</a:t>
            </a:r>
            <a:endParaRPr lang="en-US" altLang="zh-CN" dirty="0"/>
          </a:p>
          <a:p>
            <a:pPr lvl="1"/>
            <a:endParaRPr lang="en-US" altLang="zh-CN" dirty="0"/>
          </a:p>
          <a:p>
            <a:pPr lvl="1"/>
            <a:r>
              <a:rPr lang="zh-CN" altLang="en-US" dirty="0"/>
              <a:t>联合概率</a:t>
            </a:r>
            <a:r>
              <a:rPr lang="en-US" altLang="zh-CN" dirty="0"/>
              <a:t>p(x)</a:t>
            </a:r>
            <a:r>
              <a:rPr lang="zh-CN" altLang="en-US" dirty="0"/>
              <a:t>的对数形式为</a:t>
            </a:r>
            <a:endParaRPr lang="en-US" altLang="zh-CN" dirty="0"/>
          </a:p>
          <a:p>
            <a:endParaRPr lang="en-US" altLang="zh-CN" dirty="0"/>
          </a:p>
          <a:p>
            <a:pPr lvl="1"/>
            <a:r>
              <a:rPr lang="zh-CN" altLang="en-US" dirty="0"/>
              <a:t>也称为</a:t>
            </a:r>
            <a:r>
              <a:rPr lang="zh-CN" altLang="en-US" dirty="0">
                <a:solidFill>
                  <a:srgbClr val="FF0000"/>
                </a:solidFill>
              </a:rPr>
              <a:t>最大熵模型</a:t>
            </a:r>
            <a:endParaRPr lang="en-US" altLang="zh-CN" dirty="0">
              <a:solidFill>
                <a:srgbClr val="FF0000"/>
              </a:solidFill>
            </a:endParaRPr>
          </a:p>
          <a:p>
            <a:r>
              <a:rPr lang="zh-CN" altLang="en-US" dirty="0"/>
              <a:t>条件随机场</a:t>
            </a:r>
            <a:endParaRPr lang="en-US" altLang="zh-CN" dirty="0"/>
          </a:p>
          <a:p>
            <a:pPr lvl="1"/>
            <a:r>
              <a:rPr lang="en-US" altLang="zh-CN" dirty="0"/>
              <a:t>y</a:t>
            </a:r>
            <a:r>
              <a:rPr lang="zh-CN" altLang="en-US" dirty="0"/>
              <a:t>一般为随机向量</a:t>
            </a:r>
            <a:endParaRPr lang="en-US" altLang="zh-CN" dirty="0"/>
          </a:p>
          <a:p>
            <a:pPr lvl="1"/>
            <a:r>
              <a:rPr lang="zh-CN" altLang="en-US" dirty="0"/>
              <a:t>条件概率</a:t>
            </a:r>
            <a:r>
              <a:rPr lang="en-US" altLang="zh-CN" dirty="0"/>
              <a:t>p(</a:t>
            </a:r>
            <a:r>
              <a:rPr lang="en-US" altLang="zh-CN" dirty="0" err="1"/>
              <a:t>y|x</a:t>
            </a:r>
            <a:r>
              <a:rPr lang="en-US" altLang="zh-CN" dirty="0"/>
              <a:t>)</a:t>
            </a:r>
            <a:endParaRPr lang="zh-CN" altLang="en-US" dirty="0"/>
          </a:p>
          <a:p>
            <a:pPr lvl="1"/>
            <a:endParaRPr lang="en-US" altLang="zh-CN" dirty="0"/>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2057400"/>
            <a:ext cx="2476573" cy="523424"/>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1600" y="2971800"/>
            <a:ext cx="3336567" cy="518689"/>
          </a:xfrm>
          <a:prstGeom prst="rect">
            <a:avLst/>
          </a:prstGeom>
        </p:spPr>
      </p:pic>
      <p:pic>
        <p:nvPicPr>
          <p:cNvPr id="10" name="图片 9"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9400" y="1676400"/>
            <a:ext cx="1016230" cy="1701837"/>
          </a:xfrm>
          <a:prstGeom prst="rect">
            <a:avLst/>
          </a:prstGeom>
        </p:spPr>
      </p:pic>
      <p:pic>
        <p:nvPicPr>
          <p:cNvPr id="11" name="图片 10" descr="屏幕剪辑"/>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5715000" y="4191000"/>
            <a:ext cx="3226297" cy="1809785"/>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38200" y="5389037"/>
            <a:ext cx="4245540" cy="642274"/>
          </a:xfrm>
          <a:prstGeom prst="rect">
            <a:avLst/>
          </a:prstGeom>
        </p:spPr>
      </p:pic>
    </p:spTree>
    <p:extLst>
      <p:ext uri="{BB962C8B-B14F-4D97-AF65-F5344CB8AC3E}">
        <p14:creationId xmlns:p14="http://schemas.microsoft.com/office/powerpoint/2010/main" val="402670135"/>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标题 1"/>
          <p:cNvSpPr>
            <a:spLocks noGrp="1"/>
          </p:cNvSpPr>
          <p:nvPr>
            <p:ph type="title"/>
          </p:nvPr>
        </p:nvSpPr>
        <p:spPr/>
        <p:txBody>
          <a:bodyPr/>
          <a:lstStyle/>
          <a:p>
            <a:r>
              <a:rPr lang="zh-CN" altLang="en-US" dirty="0"/>
              <a:t>模型对比</a:t>
            </a:r>
          </a:p>
        </p:txBody>
      </p:sp>
      <p:pic>
        <p:nvPicPr>
          <p:cNvPr id="106500" name="Picture 5" descr="“crf logistic hmm”的图片搜索结果"/>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209800"/>
            <a:ext cx="8029503" cy="337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525463853"/>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Title 1"/>
          <p:cNvSpPr>
            <a:spLocks noGrp="1"/>
          </p:cNvSpPr>
          <p:nvPr>
            <p:ph type="title"/>
          </p:nvPr>
        </p:nvSpPr>
        <p:spPr/>
        <p:txBody>
          <a:bodyPr/>
          <a:lstStyle/>
          <a:p>
            <a:pPr eaLnBrk="1" hangingPunct="1"/>
            <a:r>
              <a:rPr lang="zh-CN" altLang="en-US" dirty="0"/>
              <a:t>推断（</a:t>
            </a:r>
            <a:r>
              <a:rPr lang="en-US" altLang="zh-CN" dirty="0"/>
              <a:t>inference</a:t>
            </a:r>
            <a:r>
              <a:rPr lang="zh-CN" altLang="en-US" dirty="0"/>
              <a:t>）</a:t>
            </a:r>
            <a:endParaRPr lang="en-GB" altLang="zh-CN" dirty="0"/>
          </a:p>
        </p:txBody>
      </p:sp>
      <p:sp>
        <p:nvSpPr>
          <p:cNvPr id="2" name="内容占位符 1"/>
          <p:cNvSpPr>
            <a:spLocks noGrp="1"/>
          </p:cNvSpPr>
          <p:nvPr>
            <p:ph sz="quarter" idx="1"/>
          </p:nvPr>
        </p:nvSpPr>
        <p:spPr/>
        <p:txBody>
          <a:bodyPr/>
          <a:lstStyle/>
          <a:p>
            <a:r>
              <a:rPr lang="zh-CN" altLang="en-US" dirty="0"/>
              <a:t>推断</a:t>
            </a:r>
            <a:endParaRPr lang="en-US" altLang="zh-CN" dirty="0"/>
          </a:p>
          <a:p>
            <a:pPr lvl="1"/>
            <a:r>
              <a:rPr lang="zh-CN" altLang="en-US" dirty="0"/>
              <a:t>指在观测到部分变量</a:t>
            </a:r>
            <a:r>
              <a:rPr lang="en-US" altLang="zh-CN" b="1" dirty="0"/>
              <a:t>e</a:t>
            </a:r>
            <a:r>
              <a:rPr lang="zh-CN" altLang="en-US" dirty="0"/>
              <a:t>时，计算其它变量</a:t>
            </a:r>
            <a:r>
              <a:rPr lang="en-US" altLang="zh-CN" b="1" dirty="0"/>
              <a:t>z</a:t>
            </a:r>
            <a:r>
              <a:rPr lang="zh-CN" altLang="en-US" dirty="0"/>
              <a:t>的某个子集</a:t>
            </a:r>
            <a:r>
              <a:rPr lang="en-US" altLang="zh-CN" b="1" dirty="0"/>
              <a:t>q </a:t>
            </a:r>
            <a:r>
              <a:rPr lang="zh-CN" altLang="en-US" dirty="0"/>
              <a:t>的后验概率</a:t>
            </a:r>
            <a:r>
              <a:rPr lang="en-US" altLang="zh-CN" dirty="0"/>
              <a:t>p(</a:t>
            </a:r>
            <a:r>
              <a:rPr lang="en-US" altLang="zh-CN" b="1" dirty="0" err="1"/>
              <a:t>q|e</a:t>
            </a:r>
            <a:r>
              <a:rPr lang="en-US" altLang="zh-CN" dirty="0"/>
              <a:t>)</a:t>
            </a:r>
            <a:r>
              <a:rPr lang="zh-CN" altLang="en-US" dirty="0"/>
              <a:t>。</a:t>
            </a:r>
            <a:endParaRPr lang="en-US" altLang="zh-CN" dirty="0"/>
          </a:p>
          <a:p>
            <a:endParaRPr lang="en-US" altLang="zh-CN" dirty="0"/>
          </a:p>
          <a:p>
            <a:r>
              <a:rPr lang="zh-CN" altLang="en-US" dirty="0"/>
              <a:t>根据贝叶斯公式有</a:t>
            </a:r>
            <a:endParaRPr lang="en-US" altLang="zh-CN" dirty="0"/>
          </a:p>
          <a:p>
            <a:endParaRPr lang="en-US" altLang="zh-CN" dirty="0"/>
          </a:p>
          <a:p>
            <a:endParaRPr lang="en-US" altLang="zh-CN" dirty="0"/>
          </a:p>
          <a:p>
            <a:endParaRPr lang="en-US" altLang="zh-CN" dirty="0"/>
          </a:p>
          <a:p>
            <a:pPr lvl="1"/>
            <a:r>
              <a:rPr lang="zh-CN" altLang="en-US" dirty="0"/>
              <a:t>图模型的推断问题可以转换为求任意一个变量子集的边际概率分布问题。</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52800" y="3505200"/>
            <a:ext cx="2057400" cy="1117076"/>
          </a:xfrm>
          <a:prstGeom prst="rect">
            <a:avLst/>
          </a:prstGeom>
        </p:spPr>
      </p:pic>
    </p:spTree>
    <p:extLst>
      <p:ext uri="{BB962C8B-B14F-4D97-AF65-F5344CB8AC3E}">
        <p14:creationId xmlns:p14="http://schemas.microsoft.com/office/powerpoint/2010/main" val="32078142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同步的序列到序列模式</a:t>
            </a:r>
          </a:p>
        </p:txBody>
      </p:sp>
      <p:sp>
        <p:nvSpPr>
          <p:cNvPr id="3" name="內容版面配置區 2"/>
          <p:cNvSpPr>
            <a:spLocks noGrp="1"/>
          </p:cNvSpPr>
          <p:nvPr>
            <p:ph sz="quarter" idx="1"/>
          </p:nvPr>
        </p:nvSpPr>
        <p:spPr/>
        <p:txBody>
          <a:bodyPr>
            <a:normAutofit/>
          </a:bodyPr>
          <a:lstStyle/>
          <a:p>
            <a:pPr marL="228600" lvl="1">
              <a:spcBef>
                <a:spcPts val="1000"/>
              </a:spcBef>
            </a:pPr>
            <a:r>
              <a:rPr lang="en-US" altLang="zh-TW" sz="2400" dirty="0"/>
              <a:t>Connectionist Temporal Classification</a:t>
            </a:r>
            <a:r>
              <a:rPr lang="zh-TW" altLang="en-US" sz="2400" dirty="0"/>
              <a:t> </a:t>
            </a:r>
            <a:r>
              <a:rPr lang="en-US" altLang="zh-TW" sz="2400" dirty="0"/>
              <a:t>(CTC) </a:t>
            </a:r>
            <a:r>
              <a:rPr lang="en-US" altLang="zh-TW" sz="1800" dirty="0">
                <a:solidFill>
                  <a:srgbClr val="0000FF"/>
                </a:solidFill>
              </a:rPr>
              <a:t>[Alex Graves, ICML’06][Alex Graves, ICML’14][Haşim </a:t>
            </a:r>
            <a:r>
              <a:rPr lang="en-US" altLang="zh-TW" sz="1800" dirty="0" err="1">
                <a:solidFill>
                  <a:srgbClr val="0000FF"/>
                </a:solidFill>
              </a:rPr>
              <a:t>Sak</a:t>
            </a:r>
            <a:r>
              <a:rPr lang="en-US" altLang="zh-TW" sz="1800" dirty="0">
                <a:solidFill>
                  <a:srgbClr val="0000FF"/>
                </a:solidFill>
              </a:rPr>
              <a:t>, Interspeech’15][</a:t>
            </a:r>
            <a:r>
              <a:rPr lang="en-US" altLang="zh-TW" sz="1800" dirty="0" err="1">
                <a:solidFill>
                  <a:srgbClr val="0000FF"/>
                </a:solidFill>
              </a:rPr>
              <a:t>Jie</a:t>
            </a:r>
            <a:r>
              <a:rPr lang="en-US" altLang="zh-TW" sz="1800" dirty="0">
                <a:solidFill>
                  <a:srgbClr val="0000FF"/>
                </a:solidFill>
              </a:rPr>
              <a:t> Li, Interspeech’15][Andrew Senior, ASRU’15]</a:t>
            </a:r>
          </a:p>
          <a:p>
            <a:endParaRPr lang="en-US" altLang="zh-TW" sz="2400" dirty="0"/>
          </a:p>
        </p:txBody>
      </p:sp>
      <p:grpSp>
        <p:nvGrpSpPr>
          <p:cNvPr id="21" name="群組 20"/>
          <p:cNvGrpSpPr/>
          <p:nvPr/>
        </p:nvGrpSpPr>
        <p:grpSpPr>
          <a:xfrm>
            <a:off x="431370" y="3759966"/>
            <a:ext cx="3421870" cy="461665"/>
            <a:chOff x="855154" y="4239504"/>
            <a:chExt cx="3421870" cy="461665"/>
          </a:xfrm>
        </p:grpSpPr>
        <p:sp>
          <p:nvSpPr>
            <p:cNvPr id="5" name="文字方塊 4"/>
            <p:cNvSpPr txBox="1"/>
            <p:nvPr/>
          </p:nvSpPr>
          <p:spPr>
            <a:xfrm>
              <a:off x="855154" y="4239504"/>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6" name="文字方塊 5"/>
            <p:cNvSpPr txBox="1"/>
            <p:nvPr/>
          </p:nvSpPr>
          <p:spPr>
            <a:xfrm>
              <a:off x="1272023"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7" name="文字方塊 6"/>
            <p:cNvSpPr txBox="1"/>
            <p:nvPr/>
          </p:nvSpPr>
          <p:spPr>
            <a:xfrm>
              <a:off x="1688892"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8" name="文字方塊 7"/>
            <p:cNvSpPr txBox="1"/>
            <p:nvPr/>
          </p:nvSpPr>
          <p:spPr>
            <a:xfrm>
              <a:off x="2105761" y="4239504"/>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9" name="文字方塊 8"/>
            <p:cNvSpPr txBox="1"/>
            <p:nvPr/>
          </p:nvSpPr>
          <p:spPr>
            <a:xfrm>
              <a:off x="2522630"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0" name="文字方塊 9"/>
            <p:cNvSpPr txBox="1"/>
            <p:nvPr/>
          </p:nvSpPr>
          <p:spPr>
            <a:xfrm>
              <a:off x="2939499"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1" name="文字方塊 10"/>
            <p:cNvSpPr txBox="1"/>
            <p:nvPr/>
          </p:nvSpPr>
          <p:spPr>
            <a:xfrm>
              <a:off x="3356368"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2" name="文字方塊 11"/>
            <p:cNvSpPr txBox="1"/>
            <p:nvPr/>
          </p:nvSpPr>
          <p:spPr>
            <a:xfrm>
              <a:off x="3773237" y="4239504"/>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grpSp>
        <p:nvGrpSpPr>
          <p:cNvPr id="22" name="群組 21"/>
          <p:cNvGrpSpPr/>
          <p:nvPr/>
        </p:nvGrpSpPr>
        <p:grpSpPr>
          <a:xfrm>
            <a:off x="5425370" y="3767013"/>
            <a:ext cx="3421870" cy="461665"/>
            <a:chOff x="855154" y="5208233"/>
            <a:chExt cx="3421870" cy="461665"/>
          </a:xfrm>
        </p:grpSpPr>
        <p:sp>
          <p:nvSpPr>
            <p:cNvPr id="13" name="文字方塊 12"/>
            <p:cNvSpPr txBox="1"/>
            <p:nvPr/>
          </p:nvSpPr>
          <p:spPr>
            <a:xfrm>
              <a:off x="855154" y="5208233"/>
              <a:ext cx="503787" cy="461665"/>
            </a:xfrm>
            <a:prstGeom prst="rect">
              <a:avLst/>
            </a:prstGeom>
            <a:noFill/>
          </p:spPr>
          <p:txBody>
            <a:bodyPr wrap="square" rtlCol="0">
              <a:spAutoFit/>
            </a:bodyPr>
            <a:lstStyle/>
            <a:p>
              <a:pPr algn="ctr"/>
              <a:r>
                <a:rPr lang="zh-TW" altLang="en-US" sz="2400" dirty="0"/>
                <a:t>好</a:t>
              </a:r>
              <a:endParaRPr lang="zh-TW" altLang="en-US" sz="2400" baseline="30000" dirty="0"/>
            </a:p>
          </p:txBody>
        </p:sp>
        <p:sp>
          <p:nvSpPr>
            <p:cNvPr id="14" name="文字方塊 13"/>
            <p:cNvSpPr txBox="1"/>
            <p:nvPr/>
          </p:nvSpPr>
          <p:spPr>
            <a:xfrm>
              <a:off x="1272023"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5" name="文字方塊 14"/>
            <p:cNvSpPr txBox="1"/>
            <p:nvPr/>
          </p:nvSpPr>
          <p:spPr>
            <a:xfrm>
              <a:off x="1688892"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6" name="文字方塊 15"/>
            <p:cNvSpPr txBox="1"/>
            <p:nvPr/>
          </p:nvSpPr>
          <p:spPr>
            <a:xfrm>
              <a:off x="2105761"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7" name="文字方塊 16"/>
            <p:cNvSpPr txBox="1"/>
            <p:nvPr/>
          </p:nvSpPr>
          <p:spPr>
            <a:xfrm>
              <a:off x="2522630"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18" name="文字方塊 17"/>
            <p:cNvSpPr txBox="1"/>
            <p:nvPr/>
          </p:nvSpPr>
          <p:spPr>
            <a:xfrm>
              <a:off x="2939499" y="5208233"/>
              <a:ext cx="503787" cy="461665"/>
            </a:xfrm>
            <a:prstGeom prst="rect">
              <a:avLst/>
            </a:prstGeom>
            <a:noFill/>
          </p:spPr>
          <p:txBody>
            <a:bodyPr wrap="square" rtlCol="0">
              <a:spAutoFit/>
            </a:bodyPr>
            <a:lstStyle/>
            <a:p>
              <a:pPr algn="ctr"/>
              <a:r>
                <a:rPr lang="zh-TW" altLang="en-US" sz="2400" dirty="0"/>
                <a:t>棒</a:t>
              </a:r>
              <a:endParaRPr lang="zh-TW" altLang="en-US" sz="2400" baseline="30000" dirty="0"/>
            </a:p>
          </p:txBody>
        </p:sp>
        <p:sp>
          <p:nvSpPr>
            <p:cNvPr id="19" name="文字方塊 18"/>
            <p:cNvSpPr txBox="1"/>
            <p:nvPr/>
          </p:nvSpPr>
          <p:spPr>
            <a:xfrm>
              <a:off x="3356368"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sp>
          <p:nvSpPr>
            <p:cNvPr id="20" name="文字方塊 19"/>
            <p:cNvSpPr txBox="1"/>
            <p:nvPr/>
          </p:nvSpPr>
          <p:spPr>
            <a:xfrm>
              <a:off x="3773237" y="5208233"/>
              <a:ext cx="503787" cy="461665"/>
            </a:xfrm>
            <a:prstGeom prst="rect">
              <a:avLst/>
            </a:prstGeom>
            <a:noFill/>
          </p:spPr>
          <p:txBody>
            <a:bodyPr wrap="square" rtlCol="0">
              <a:spAutoFit/>
            </a:bodyPr>
            <a:lstStyle/>
            <a:p>
              <a:pPr algn="ctr"/>
              <a:r>
                <a:rPr lang="el-GR" altLang="zh-TW" sz="2400" dirty="0"/>
                <a:t>φ</a:t>
              </a:r>
              <a:endParaRPr lang="zh-TW" altLang="en-US" sz="2400" baseline="30000" dirty="0"/>
            </a:p>
          </p:txBody>
        </p:sp>
      </p:grpSp>
      <p:sp>
        <p:nvSpPr>
          <p:cNvPr id="28" name="矩形 27"/>
          <p:cNvSpPr/>
          <p:nvPr/>
        </p:nvSpPr>
        <p:spPr>
          <a:xfrm>
            <a:off x="538543"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29" name="矩形 28"/>
          <p:cNvSpPr/>
          <p:nvPr/>
        </p:nvSpPr>
        <p:spPr>
          <a:xfrm>
            <a:off x="959392"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0" name="矩形 29"/>
          <p:cNvSpPr/>
          <p:nvPr/>
        </p:nvSpPr>
        <p:spPr>
          <a:xfrm>
            <a:off x="1380241"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1" name="矩形 30"/>
          <p:cNvSpPr/>
          <p:nvPr/>
        </p:nvSpPr>
        <p:spPr>
          <a:xfrm>
            <a:off x="1801090"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2" name="矩形 31"/>
          <p:cNvSpPr/>
          <p:nvPr/>
        </p:nvSpPr>
        <p:spPr>
          <a:xfrm>
            <a:off x="222193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3" name="矩形 32"/>
          <p:cNvSpPr/>
          <p:nvPr/>
        </p:nvSpPr>
        <p:spPr>
          <a:xfrm>
            <a:off x="2642788"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4" name="矩形 33"/>
          <p:cNvSpPr/>
          <p:nvPr/>
        </p:nvSpPr>
        <p:spPr>
          <a:xfrm>
            <a:off x="3063637"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35" name="矩形 34"/>
          <p:cNvSpPr/>
          <p:nvPr/>
        </p:nvSpPr>
        <p:spPr>
          <a:xfrm>
            <a:off x="3484489" y="4730804"/>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36" name="直線單箭頭接點 35"/>
          <p:cNvCxnSpPr/>
          <p:nvPr/>
        </p:nvCxnSpPr>
        <p:spPr>
          <a:xfrm flipV="1">
            <a:off x="65977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7" name="直線單箭頭接點 36"/>
          <p:cNvCxnSpPr/>
          <p:nvPr/>
        </p:nvCxnSpPr>
        <p:spPr>
          <a:xfrm flipV="1">
            <a:off x="108318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8" name="直線單箭頭接點 37"/>
          <p:cNvCxnSpPr/>
          <p:nvPr/>
        </p:nvCxnSpPr>
        <p:spPr>
          <a:xfrm flipV="1">
            <a:off x="1506587"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39" name="直線單箭頭接點 38"/>
          <p:cNvCxnSpPr/>
          <p:nvPr/>
        </p:nvCxnSpPr>
        <p:spPr>
          <a:xfrm flipV="1">
            <a:off x="1929993"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0" name="直線單箭頭接點 39"/>
          <p:cNvCxnSpPr/>
          <p:nvPr/>
        </p:nvCxnSpPr>
        <p:spPr>
          <a:xfrm flipV="1">
            <a:off x="2353399"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1" name="直線單箭頭接點 40"/>
          <p:cNvCxnSpPr/>
          <p:nvPr/>
        </p:nvCxnSpPr>
        <p:spPr>
          <a:xfrm flipV="1">
            <a:off x="277680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2" name="直線單箭頭接點 41"/>
          <p:cNvCxnSpPr/>
          <p:nvPr/>
        </p:nvCxnSpPr>
        <p:spPr>
          <a:xfrm flipV="1">
            <a:off x="3200211"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3" name="直線單箭頭接點 42"/>
          <p:cNvCxnSpPr/>
          <p:nvPr/>
        </p:nvCxnSpPr>
        <p:spPr>
          <a:xfrm flipV="1">
            <a:off x="3623615" y="4287370"/>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59" name="矩形 58"/>
          <p:cNvSpPr/>
          <p:nvPr/>
        </p:nvSpPr>
        <p:spPr>
          <a:xfrm>
            <a:off x="5547633"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0" name="矩形 59"/>
          <p:cNvSpPr/>
          <p:nvPr/>
        </p:nvSpPr>
        <p:spPr>
          <a:xfrm>
            <a:off x="5968482"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1" name="矩形 60"/>
          <p:cNvSpPr/>
          <p:nvPr/>
        </p:nvSpPr>
        <p:spPr>
          <a:xfrm>
            <a:off x="6389331"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2" name="矩形 61"/>
          <p:cNvSpPr/>
          <p:nvPr/>
        </p:nvSpPr>
        <p:spPr>
          <a:xfrm>
            <a:off x="6810180"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3" name="矩形 62"/>
          <p:cNvSpPr/>
          <p:nvPr/>
        </p:nvSpPr>
        <p:spPr>
          <a:xfrm>
            <a:off x="723102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4" name="矩形 63"/>
          <p:cNvSpPr/>
          <p:nvPr/>
        </p:nvSpPr>
        <p:spPr>
          <a:xfrm>
            <a:off x="7651878"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5" name="矩形 64"/>
          <p:cNvSpPr/>
          <p:nvPr/>
        </p:nvSpPr>
        <p:spPr>
          <a:xfrm>
            <a:off x="8072727"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66" name="矩形 65"/>
          <p:cNvSpPr/>
          <p:nvPr/>
        </p:nvSpPr>
        <p:spPr>
          <a:xfrm>
            <a:off x="8493579" y="4739580"/>
            <a:ext cx="231894" cy="6698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cxnSp>
        <p:nvCxnSpPr>
          <p:cNvPr id="67" name="直線單箭頭接點 66"/>
          <p:cNvCxnSpPr/>
          <p:nvPr/>
        </p:nvCxnSpPr>
        <p:spPr>
          <a:xfrm flipV="1">
            <a:off x="566886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8" name="直線單箭頭接點 67"/>
          <p:cNvCxnSpPr/>
          <p:nvPr/>
        </p:nvCxnSpPr>
        <p:spPr>
          <a:xfrm flipV="1">
            <a:off x="609227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69" name="直線單箭頭接點 68"/>
          <p:cNvCxnSpPr/>
          <p:nvPr/>
        </p:nvCxnSpPr>
        <p:spPr>
          <a:xfrm flipV="1">
            <a:off x="6515677"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線單箭頭接點 69"/>
          <p:cNvCxnSpPr/>
          <p:nvPr/>
        </p:nvCxnSpPr>
        <p:spPr>
          <a:xfrm flipV="1">
            <a:off x="6939083"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1" name="直線單箭頭接點 70"/>
          <p:cNvCxnSpPr/>
          <p:nvPr/>
        </p:nvCxnSpPr>
        <p:spPr>
          <a:xfrm flipV="1">
            <a:off x="7362489"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2" name="直線單箭頭接點 71"/>
          <p:cNvCxnSpPr/>
          <p:nvPr/>
        </p:nvCxnSpPr>
        <p:spPr>
          <a:xfrm flipV="1">
            <a:off x="778589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3" name="直線單箭頭接點 72"/>
          <p:cNvCxnSpPr/>
          <p:nvPr/>
        </p:nvCxnSpPr>
        <p:spPr>
          <a:xfrm flipV="1">
            <a:off x="8209301"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74" name="直線單箭頭接點 73"/>
          <p:cNvCxnSpPr/>
          <p:nvPr/>
        </p:nvCxnSpPr>
        <p:spPr>
          <a:xfrm flipV="1">
            <a:off x="8632705" y="4296146"/>
            <a:ext cx="0" cy="408566"/>
          </a:xfrm>
          <a:prstGeom prst="straightConnector1">
            <a:avLst/>
          </a:prstGeom>
          <a:ln w="38100">
            <a:solidFill>
              <a:srgbClr val="0000FF"/>
            </a:solidFill>
            <a:tailEnd type="triangle"/>
          </a:ln>
        </p:spPr>
        <p:style>
          <a:lnRef idx="1">
            <a:schemeClr val="accent1"/>
          </a:lnRef>
          <a:fillRef idx="0">
            <a:schemeClr val="accent1"/>
          </a:fillRef>
          <a:effectRef idx="0">
            <a:schemeClr val="accent1"/>
          </a:effectRef>
          <a:fontRef idx="minor">
            <a:schemeClr val="tx1"/>
          </a:fontRef>
        </p:style>
      </p:cxnSp>
      <p:sp>
        <p:nvSpPr>
          <p:cNvPr id="89" name="文字方塊 88"/>
          <p:cNvSpPr txBox="1"/>
          <p:nvPr/>
        </p:nvSpPr>
        <p:spPr>
          <a:xfrm>
            <a:off x="1363936" y="2796176"/>
            <a:ext cx="1385094" cy="461665"/>
          </a:xfrm>
          <a:prstGeom prst="rect">
            <a:avLst/>
          </a:prstGeom>
          <a:noFill/>
        </p:spPr>
        <p:txBody>
          <a:bodyPr wrap="square" rtlCol="0">
            <a:spAutoFit/>
          </a:bodyPr>
          <a:lstStyle/>
          <a:p>
            <a:pPr algn="ctr"/>
            <a:r>
              <a:rPr lang="en-US" altLang="zh-TW" sz="2400" dirty="0"/>
              <a:t>“</a:t>
            </a:r>
            <a:r>
              <a:rPr lang="zh-TW" altLang="en-US" sz="2400" dirty="0"/>
              <a:t>好棒</a:t>
            </a:r>
            <a:r>
              <a:rPr lang="en-US" altLang="zh-TW" sz="2400" dirty="0"/>
              <a:t>”</a:t>
            </a:r>
            <a:endParaRPr lang="zh-TW" altLang="en-US" sz="2400" dirty="0"/>
          </a:p>
        </p:txBody>
      </p:sp>
      <p:sp>
        <p:nvSpPr>
          <p:cNvPr id="90" name="向下箭號 89"/>
          <p:cNvSpPr/>
          <p:nvPr/>
        </p:nvSpPr>
        <p:spPr>
          <a:xfrm flipV="1">
            <a:off x="1817833" y="3311642"/>
            <a:ext cx="477301" cy="455371"/>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sp>
        <p:nvSpPr>
          <p:cNvPr id="91" name="文字方塊 90"/>
          <p:cNvSpPr txBox="1"/>
          <p:nvPr/>
        </p:nvSpPr>
        <p:spPr>
          <a:xfrm>
            <a:off x="6431291" y="2743200"/>
            <a:ext cx="1385094" cy="461665"/>
          </a:xfrm>
          <a:prstGeom prst="rect">
            <a:avLst/>
          </a:prstGeom>
          <a:noFill/>
        </p:spPr>
        <p:txBody>
          <a:bodyPr wrap="square" rtlCol="0">
            <a:spAutoFit/>
          </a:bodyPr>
          <a:lstStyle/>
          <a:p>
            <a:pPr algn="ctr"/>
            <a:r>
              <a:rPr lang="en-US" altLang="zh-TW" sz="2400" dirty="0"/>
              <a:t>“</a:t>
            </a:r>
            <a:r>
              <a:rPr lang="zh-TW" altLang="en-US" sz="2400" dirty="0"/>
              <a:t>好棒棒</a:t>
            </a:r>
            <a:r>
              <a:rPr lang="en-US" altLang="zh-TW" sz="2400" dirty="0"/>
              <a:t>”</a:t>
            </a:r>
            <a:endParaRPr lang="zh-TW" altLang="en-US" sz="2400" dirty="0"/>
          </a:p>
        </p:txBody>
      </p:sp>
      <p:sp>
        <p:nvSpPr>
          <p:cNvPr id="92" name="向下箭號 91"/>
          <p:cNvSpPr/>
          <p:nvPr/>
        </p:nvSpPr>
        <p:spPr>
          <a:xfrm flipV="1">
            <a:off x="6885188" y="3258666"/>
            <a:ext cx="477301" cy="454434"/>
          </a:xfrm>
          <a:prstGeom prst="downArrow">
            <a:avLst/>
          </a:prstGeom>
        </p:spPr>
        <p:style>
          <a:lnRef idx="2">
            <a:schemeClr val="accent6">
              <a:shade val="50000"/>
            </a:schemeClr>
          </a:lnRef>
          <a:fillRef idx="1">
            <a:schemeClr val="accent6"/>
          </a:fillRef>
          <a:effectRef idx="0">
            <a:schemeClr val="accent6"/>
          </a:effectRef>
          <a:fontRef idx="minor">
            <a:schemeClr val="lt1"/>
          </a:fontRef>
        </p:style>
        <p:txBody>
          <a:bodyPr rtlCol="0" anchor="ctr"/>
          <a:lstStyle/>
          <a:p>
            <a:pPr algn="ctr"/>
            <a:endParaRPr lang="zh-TW" altLang="en-US"/>
          </a:p>
        </p:txBody>
      </p:sp>
      <p:cxnSp>
        <p:nvCxnSpPr>
          <p:cNvPr id="93" name="直線接點 92"/>
          <p:cNvCxnSpPr/>
          <p:nvPr/>
        </p:nvCxnSpPr>
        <p:spPr>
          <a:xfrm>
            <a:off x="959392" y="4010520"/>
            <a:ext cx="68136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97" name="直線接點 96"/>
          <p:cNvCxnSpPr/>
          <p:nvPr/>
        </p:nvCxnSpPr>
        <p:spPr>
          <a:xfrm>
            <a:off x="2206961" y="4029525"/>
            <a:ext cx="1523070"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0" name="直線接點 99"/>
          <p:cNvCxnSpPr/>
          <p:nvPr/>
        </p:nvCxnSpPr>
        <p:spPr>
          <a:xfrm>
            <a:off x="5956136" y="4038301"/>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2" name="直線接點 101"/>
          <p:cNvCxnSpPr/>
          <p:nvPr/>
        </p:nvCxnSpPr>
        <p:spPr>
          <a:xfrm>
            <a:off x="7196216" y="4062664"/>
            <a:ext cx="332545"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cxnSp>
        <p:nvCxnSpPr>
          <p:cNvPr id="103" name="直線接點 102"/>
          <p:cNvCxnSpPr/>
          <p:nvPr/>
        </p:nvCxnSpPr>
        <p:spPr>
          <a:xfrm>
            <a:off x="8120508" y="4062664"/>
            <a:ext cx="665089" cy="0"/>
          </a:xfrm>
          <a:prstGeom prst="line">
            <a:avLst/>
          </a:prstGeom>
          <a:ln w="57150">
            <a:solidFill>
              <a:srgbClr val="00B050"/>
            </a:solidFill>
          </a:ln>
        </p:spPr>
        <p:style>
          <a:lnRef idx="1">
            <a:schemeClr val="accent1"/>
          </a:lnRef>
          <a:fillRef idx="0">
            <a:schemeClr val="accent1"/>
          </a:fillRef>
          <a:effectRef idx="0">
            <a:schemeClr val="accent1"/>
          </a:effectRef>
          <a:fontRef idx="minor">
            <a:schemeClr val="tx1"/>
          </a:fontRef>
        </p:style>
      </p:cxnSp>
      <p:grpSp>
        <p:nvGrpSpPr>
          <p:cNvPr id="75" name="群組 106"/>
          <p:cNvGrpSpPr>
            <a:grpSpLocks/>
          </p:cNvGrpSpPr>
          <p:nvPr/>
        </p:nvGrpSpPr>
        <p:grpSpPr bwMode="auto">
          <a:xfrm>
            <a:off x="635229" y="5594026"/>
            <a:ext cx="3173419" cy="457065"/>
            <a:chOff x="467932" y="3914400"/>
            <a:chExt cx="2909888" cy="576263"/>
          </a:xfrm>
        </p:grpSpPr>
        <p:pic>
          <p:nvPicPr>
            <p:cNvPr id="76"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pSp>
        <p:nvGrpSpPr>
          <p:cNvPr id="78" name="群組 106"/>
          <p:cNvGrpSpPr>
            <a:grpSpLocks/>
          </p:cNvGrpSpPr>
          <p:nvPr/>
        </p:nvGrpSpPr>
        <p:grpSpPr bwMode="auto">
          <a:xfrm>
            <a:off x="5532717" y="5573886"/>
            <a:ext cx="3173419" cy="457065"/>
            <a:chOff x="467932" y="3914400"/>
            <a:chExt cx="2909888" cy="576263"/>
          </a:xfrm>
        </p:grpSpPr>
        <p:pic>
          <p:nvPicPr>
            <p:cNvPr id="79"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67932"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0" name="Picture 9"/>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753807" y="3914400"/>
              <a:ext cx="1624013" cy="576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4" name="文本框 3"/>
          <p:cNvSpPr txBox="1"/>
          <p:nvPr/>
        </p:nvSpPr>
        <p:spPr>
          <a:xfrm>
            <a:off x="3730031" y="2796176"/>
            <a:ext cx="1620957" cy="523220"/>
          </a:xfrm>
          <a:prstGeom prst="rect">
            <a:avLst/>
          </a:prstGeom>
          <a:noFill/>
        </p:spPr>
        <p:txBody>
          <a:bodyPr wrap="none" rtlCol="0">
            <a:spAutoFit/>
          </a:bodyPr>
          <a:lstStyle/>
          <a:p>
            <a:r>
              <a:rPr lang="zh-CN" altLang="en-US" sz="2800" dirty="0"/>
              <a:t>语音识别</a:t>
            </a:r>
          </a:p>
        </p:txBody>
      </p:sp>
      <p:sp>
        <p:nvSpPr>
          <p:cNvPr id="81" name="矩形 80"/>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1353174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0"/>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1"/>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32"/>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33"/>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34"/>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6"/>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3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40"/>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41"/>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42"/>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4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93"/>
                                        </p:tgtEl>
                                        <p:attrNameLst>
                                          <p:attrName>style.visibility</p:attrName>
                                        </p:attrNameLst>
                                      </p:cBhvr>
                                      <p:to>
                                        <p:strVal val="visible"/>
                                      </p:to>
                                    </p:set>
                                  </p:childTnLst>
                                </p:cTn>
                              </p:par>
                              <p:par>
                                <p:cTn id="47" presetID="1" presetClass="entr" presetSubtype="0" fill="hold" nodeType="withEffect">
                                  <p:stCondLst>
                                    <p:cond delay="0"/>
                                  </p:stCondLst>
                                  <p:childTnLst>
                                    <p:set>
                                      <p:cBhvr>
                                        <p:cTn id="48" dur="1" fill="hold">
                                          <p:stCondLst>
                                            <p:cond delay="0"/>
                                          </p:stCondLst>
                                        </p:cTn>
                                        <p:tgtEl>
                                          <p:spTgt spid="97"/>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90"/>
                                        </p:tgtEl>
                                        <p:attrNameLst>
                                          <p:attrName>style.visibility</p:attrName>
                                        </p:attrNameLst>
                                      </p:cBhvr>
                                      <p:to>
                                        <p:strVal val="visible"/>
                                      </p:to>
                                    </p:set>
                                  </p:childTnLst>
                                </p:cTn>
                              </p:par>
                              <p:par>
                                <p:cTn id="53" presetID="1" presetClass="entr" presetSubtype="0" fill="hold" grpId="0" nodeType="withEffect">
                                  <p:stCondLst>
                                    <p:cond delay="0"/>
                                  </p:stCondLst>
                                  <p:childTnLst>
                                    <p:set>
                                      <p:cBhvr>
                                        <p:cTn id="54" dur="1" fill="hold">
                                          <p:stCondLst>
                                            <p:cond delay="0"/>
                                          </p:stCondLst>
                                        </p:cTn>
                                        <p:tgtEl>
                                          <p:spTgt spid="89"/>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7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nodeType="clickEffect">
                                  <p:stCondLst>
                                    <p:cond delay="0"/>
                                  </p:stCondLst>
                                  <p:childTnLst>
                                    <p:set>
                                      <p:cBhvr>
                                        <p:cTn id="62" dur="1" fill="hold">
                                          <p:stCondLst>
                                            <p:cond delay="0"/>
                                          </p:stCondLst>
                                        </p:cTn>
                                        <p:tgtEl>
                                          <p:spTgt spid="22"/>
                                        </p:tgtEl>
                                        <p:attrNameLst>
                                          <p:attrName>style.visibility</p:attrName>
                                        </p:attrNameLst>
                                      </p:cBhvr>
                                      <p:to>
                                        <p:strVal val="visible"/>
                                      </p:to>
                                    </p:set>
                                  </p:childTnLst>
                                </p:cTn>
                              </p:par>
                              <p:par>
                                <p:cTn id="63" presetID="1" presetClass="entr" presetSubtype="0" fill="hold" grpId="0" nodeType="withEffect">
                                  <p:stCondLst>
                                    <p:cond delay="0"/>
                                  </p:stCondLst>
                                  <p:childTnLst>
                                    <p:set>
                                      <p:cBhvr>
                                        <p:cTn id="64" dur="1" fill="hold">
                                          <p:stCondLst>
                                            <p:cond delay="0"/>
                                          </p:stCondLst>
                                        </p:cTn>
                                        <p:tgtEl>
                                          <p:spTgt spid="59"/>
                                        </p:tgtEl>
                                        <p:attrNameLst>
                                          <p:attrName>style.visibility</p:attrName>
                                        </p:attrNameLst>
                                      </p:cBhvr>
                                      <p:to>
                                        <p:strVal val="visible"/>
                                      </p:to>
                                    </p:set>
                                  </p:childTnLst>
                                </p:cTn>
                              </p:par>
                              <p:par>
                                <p:cTn id="65" presetID="1" presetClass="entr" presetSubtype="0" fill="hold" grpId="0" nodeType="withEffect">
                                  <p:stCondLst>
                                    <p:cond delay="0"/>
                                  </p:stCondLst>
                                  <p:childTnLst>
                                    <p:set>
                                      <p:cBhvr>
                                        <p:cTn id="66" dur="1" fill="hold">
                                          <p:stCondLst>
                                            <p:cond delay="0"/>
                                          </p:stCondLst>
                                        </p:cTn>
                                        <p:tgtEl>
                                          <p:spTgt spid="60"/>
                                        </p:tgtEl>
                                        <p:attrNameLst>
                                          <p:attrName>style.visibility</p:attrName>
                                        </p:attrNameLst>
                                      </p:cBhvr>
                                      <p:to>
                                        <p:strVal val="visible"/>
                                      </p:to>
                                    </p:set>
                                  </p:childTnLst>
                                </p:cTn>
                              </p:par>
                              <p:par>
                                <p:cTn id="67" presetID="1" presetClass="entr" presetSubtype="0" fill="hold" grpId="0" nodeType="withEffect">
                                  <p:stCondLst>
                                    <p:cond delay="0"/>
                                  </p:stCondLst>
                                  <p:childTnLst>
                                    <p:set>
                                      <p:cBhvr>
                                        <p:cTn id="68" dur="1" fill="hold">
                                          <p:stCondLst>
                                            <p:cond delay="0"/>
                                          </p:stCondLst>
                                        </p:cTn>
                                        <p:tgtEl>
                                          <p:spTgt spid="61"/>
                                        </p:tgtEl>
                                        <p:attrNameLst>
                                          <p:attrName>style.visibility</p:attrName>
                                        </p:attrNameLst>
                                      </p:cBhvr>
                                      <p:to>
                                        <p:strVal val="visible"/>
                                      </p:to>
                                    </p:set>
                                  </p:childTnLst>
                                </p:cTn>
                              </p:par>
                              <p:par>
                                <p:cTn id="69" presetID="1" presetClass="entr" presetSubtype="0" fill="hold" grpId="0" nodeType="withEffect">
                                  <p:stCondLst>
                                    <p:cond delay="0"/>
                                  </p:stCondLst>
                                  <p:childTnLst>
                                    <p:set>
                                      <p:cBhvr>
                                        <p:cTn id="70" dur="1" fill="hold">
                                          <p:stCondLst>
                                            <p:cond delay="0"/>
                                          </p:stCondLst>
                                        </p:cTn>
                                        <p:tgtEl>
                                          <p:spTgt spid="62"/>
                                        </p:tgtEl>
                                        <p:attrNameLst>
                                          <p:attrName>style.visibility</p:attrName>
                                        </p:attrNameLst>
                                      </p:cBhvr>
                                      <p:to>
                                        <p:strVal val="visible"/>
                                      </p:to>
                                    </p:set>
                                  </p:childTnLst>
                                </p:cTn>
                              </p:par>
                              <p:par>
                                <p:cTn id="71" presetID="1" presetClass="entr" presetSubtype="0" fill="hold" grpId="0" nodeType="withEffect">
                                  <p:stCondLst>
                                    <p:cond delay="0"/>
                                  </p:stCondLst>
                                  <p:childTnLst>
                                    <p:set>
                                      <p:cBhvr>
                                        <p:cTn id="72" dur="1" fill="hold">
                                          <p:stCondLst>
                                            <p:cond delay="0"/>
                                          </p:stCondLst>
                                        </p:cTn>
                                        <p:tgtEl>
                                          <p:spTgt spid="63"/>
                                        </p:tgtEl>
                                        <p:attrNameLst>
                                          <p:attrName>style.visibility</p:attrName>
                                        </p:attrNameLst>
                                      </p:cBhvr>
                                      <p:to>
                                        <p:strVal val="visible"/>
                                      </p:to>
                                    </p:set>
                                  </p:childTnLst>
                                </p:cTn>
                              </p:par>
                              <p:par>
                                <p:cTn id="73" presetID="1" presetClass="entr" presetSubtype="0" fill="hold" grpId="0" nodeType="withEffect">
                                  <p:stCondLst>
                                    <p:cond delay="0"/>
                                  </p:stCondLst>
                                  <p:childTnLst>
                                    <p:set>
                                      <p:cBhvr>
                                        <p:cTn id="74" dur="1" fill="hold">
                                          <p:stCondLst>
                                            <p:cond delay="0"/>
                                          </p:stCondLst>
                                        </p:cTn>
                                        <p:tgtEl>
                                          <p:spTgt spid="64"/>
                                        </p:tgtEl>
                                        <p:attrNameLst>
                                          <p:attrName>style.visibility</p:attrName>
                                        </p:attrNameLst>
                                      </p:cBhvr>
                                      <p:to>
                                        <p:strVal val="visible"/>
                                      </p:to>
                                    </p:set>
                                  </p:childTnLst>
                                </p:cTn>
                              </p:par>
                              <p:par>
                                <p:cTn id="75" presetID="1" presetClass="entr" presetSubtype="0" fill="hold" grpId="0" nodeType="withEffect">
                                  <p:stCondLst>
                                    <p:cond delay="0"/>
                                  </p:stCondLst>
                                  <p:childTnLst>
                                    <p:set>
                                      <p:cBhvr>
                                        <p:cTn id="76" dur="1" fill="hold">
                                          <p:stCondLst>
                                            <p:cond delay="0"/>
                                          </p:stCondLst>
                                        </p:cTn>
                                        <p:tgtEl>
                                          <p:spTgt spid="65"/>
                                        </p:tgtEl>
                                        <p:attrNameLst>
                                          <p:attrName>style.visibility</p:attrName>
                                        </p:attrNameLst>
                                      </p:cBhvr>
                                      <p:to>
                                        <p:strVal val="visible"/>
                                      </p:to>
                                    </p:set>
                                  </p:childTnLst>
                                </p:cTn>
                              </p:par>
                              <p:par>
                                <p:cTn id="77" presetID="1" presetClass="entr" presetSubtype="0" fill="hold" grpId="0" nodeType="withEffect">
                                  <p:stCondLst>
                                    <p:cond delay="0"/>
                                  </p:stCondLst>
                                  <p:childTnLst>
                                    <p:set>
                                      <p:cBhvr>
                                        <p:cTn id="78" dur="1" fill="hold">
                                          <p:stCondLst>
                                            <p:cond delay="0"/>
                                          </p:stCondLst>
                                        </p:cTn>
                                        <p:tgtEl>
                                          <p:spTgt spid="66"/>
                                        </p:tgtEl>
                                        <p:attrNameLst>
                                          <p:attrName>style.visibility</p:attrName>
                                        </p:attrNameLst>
                                      </p:cBhvr>
                                      <p:to>
                                        <p:strVal val="visible"/>
                                      </p:to>
                                    </p:set>
                                  </p:childTnLst>
                                </p:cTn>
                              </p:par>
                              <p:par>
                                <p:cTn id="79" presetID="1" presetClass="entr" presetSubtype="0" fill="hold" nodeType="withEffect">
                                  <p:stCondLst>
                                    <p:cond delay="0"/>
                                  </p:stCondLst>
                                  <p:childTnLst>
                                    <p:set>
                                      <p:cBhvr>
                                        <p:cTn id="80" dur="1" fill="hold">
                                          <p:stCondLst>
                                            <p:cond delay="0"/>
                                          </p:stCondLst>
                                        </p:cTn>
                                        <p:tgtEl>
                                          <p:spTgt spid="67"/>
                                        </p:tgtEl>
                                        <p:attrNameLst>
                                          <p:attrName>style.visibility</p:attrName>
                                        </p:attrNameLst>
                                      </p:cBhvr>
                                      <p:to>
                                        <p:strVal val="visible"/>
                                      </p:to>
                                    </p:set>
                                  </p:childTnLst>
                                </p:cTn>
                              </p:par>
                              <p:par>
                                <p:cTn id="81" presetID="1" presetClass="entr" presetSubtype="0" fill="hold" nodeType="withEffect">
                                  <p:stCondLst>
                                    <p:cond delay="0"/>
                                  </p:stCondLst>
                                  <p:childTnLst>
                                    <p:set>
                                      <p:cBhvr>
                                        <p:cTn id="82" dur="1" fill="hold">
                                          <p:stCondLst>
                                            <p:cond delay="0"/>
                                          </p:stCondLst>
                                        </p:cTn>
                                        <p:tgtEl>
                                          <p:spTgt spid="68"/>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9"/>
                                        </p:tgtEl>
                                        <p:attrNameLst>
                                          <p:attrName>style.visibility</p:attrName>
                                        </p:attrNameLst>
                                      </p:cBhvr>
                                      <p:to>
                                        <p:strVal val="visible"/>
                                      </p:to>
                                    </p:set>
                                  </p:childTnLst>
                                </p:cTn>
                              </p:par>
                              <p:par>
                                <p:cTn id="85" presetID="1" presetClass="entr" presetSubtype="0" fill="hold" nodeType="withEffect">
                                  <p:stCondLst>
                                    <p:cond delay="0"/>
                                  </p:stCondLst>
                                  <p:childTnLst>
                                    <p:set>
                                      <p:cBhvr>
                                        <p:cTn id="86" dur="1" fill="hold">
                                          <p:stCondLst>
                                            <p:cond delay="0"/>
                                          </p:stCondLst>
                                        </p:cTn>
                                        <p:tgtEl>
                                          <p:spTgt spid="70"/>
                                        </p:tgtEl>
                                        <p:attrNameLst>
                                          <p:attrName>style.visibility</p:attrName>
                                        </p:attrNameLst>
                                      </p:cBhvr>
                                      <p:to>
                                        <p:strVal val="visible"/>
                                      </p:to>
                                    </p:set>
                                  </p:childTnLst>
                                </p:cTn>
                              </p:par>
                              <p:par>
                                <p:cTn id="87" presetID="1" presetClass="entr" presetSubtype="0" fill="hold" nodeType="withEffect">
                                  <p:stCondLst>
                                    <p:cond delay="0"/>
                                  </p:stCondLst>
                                  <p:childTnLst>
                                    <p:set>
                                      <p:cBhvr>
                                        <p:cTn id="88" dur="1" fill="hold">
                                          <p:stCondLst>
                                            <p:cond delay="0"/>
                                          </p:stCondLst>
                                        </p:cTn>
                                        <p:tgtEl>
                                          <p:spTgt spid="71"/>
                                        </p:tgtEl>
                                        <p:attrNameLst>
                                          <p:attrName>style.visibility</p:attrName>
                                        </p:attrNameLst>
                                      </p:cBhvr>
                                      <p:to>
                                        <p:strVal val="visible"/>
                                      </p:to>
                                    </p:set>
                                  </p:childTnLst>
                                </p:cTn>
                              </p:par>
                              <p:par>
                                <p:cTn id="89" presetID="1" presetClass="entr" presetSubtype="0" fill="hold" nodeType="withEffect">
                                  <p:stCondLst>
                                    <p:cond delay="0"/>
                                  </p:stCondLst>
                                  <p:childTnLst>
                                    <p:set>
                                      <p:cBhvr>
                                        <p:cTn id="90" dur="1" fill="hold">
                                          <p:stCondLst>
                                            <p:cond delay="0"/>
                                          </p:stCondLst>
                                        </p:cTn>
                                        <p:tgtEl>
                                          <p:spTgt spid="72"/>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73"/>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74"/>
                                        </p:tgtEl>
                                        <p:attrNameLst>
                                          <p:attrName>style.visibility</p:attrName>
                                        </p:attrNameLst>
                                      </p:cBhvr>
                                      <p:to>
                                        <p:strVal val="visible"/>
                                      </p:to>
                                    </p:set>
                                  </p:childTnLst>
                                </p:cTn>
                              </p:par>
                            </p:childTnLst>
                          </p:cTn>
                        </p:par>
                      </p:childTnLst>
                    </p:cTn>
                  </p:par>
                  <p:par>
                    <p:cTn id="95" fill="hold">
                      <p:stCondLst>
                        <p:cond delay="indefinite"/>
                      </p:stCondLst>
                      <p:childTnLst>
                        <p:par>
                          <p:cTn id="96" fill="hold">
                            <p:stCondLst>
                              <p:cond delay="0"/>
                            </p:stCondLst>
                            <p:childTnLst>
                              <p:par>
                                <p:cTn id="97" presetID="1" presetClass="entr" presetSubtype="0" fill="hold" nodeType="clickEffect">
                                  <p:stCondLst>
                                    <p:cond delay="0"/>
                                  </p:stCondLst>
                                  <p:childTnLst>
                                    <p:set>
                                      <p:cBhvr>
                                        <p:cTn id="98" dur="1" fill="hold">
                                          <p:stCondLst>
                                            <p:cond delay="0"/>
                                          </p:stCondLst>
                                        </p:cTn>
                                        <p:tgtEl>
                                          <p:spTgt spid="100"/>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102"/>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103"/>
                                        </p:tgtEl>
                                        <p:attrNameLst>
                                          <p:attrName>style.visibility</p:attrName>
                                        </p:attrNameLst>
                                      </p:cBhvr>
                                      <p:to>
                                        <p:strVal val="visible"/>
                                      </p:to>
                                    </p:set>
                                  </p:childTnLst>
                                </p:cTn>
                              </p:par>
                              <p:par>
                                <p:cTn id="103" presetID="1" presetClass="entr" presetSubtype="0" fill="hold" grpId="0" nodeType="withEffect">
                                  <p:stCondLst>
                                    <p:cond delay="0"/>
                                  </p:stCondLst>
                                  <p:childTnLst>
                                    <p:set>
                                      <p:cBhvr>
                                        <p:cTn id="104" dur="1" fill="hold">
                                          <p:stCondLst>
                                            <p:cond delay="0"/>
                                          </p:stCondLst>
                                        </p:cTn>
                                        <p:tgtEl>
                                          <p:spTgt spid="91"/>
                                        </p:tgtEl>
                                        <p:attrNameLst>
                                          <p:attrName>style.visibility</p:attrName>
                                        </p:attrNameLst>
                                      </p:cBhvr>
                                      <p:to>
                                        <p:strVal val="visible"/>
                                      </p:to>
                                    </p:set>
                                  </p:childTnLst>
                                </p:cTn>
                              </p:par>
                              <p:par>
                                <p:cTn id="105" presetID="1" presetClass="entr" presetSubtype="0" fill="hold" grpId="0" nodeType="withEffect">
                                  <p:stCondLst>
                                    <p:cond delay="0"/>
                                  </p:stCondLst>
                                  <p:childTnLst>
                                    <p:set>
                                      <p:cBhvr>
                                        <p:cTn id="106" dur="1" fill="hold">
                                          <p:stCondLst>
                                            <p:cond delay="0"/>
                                          </p:stCondLst>
                                        </p:cTn>
                                        <p:tgtEl>
                                          <p:spTgt spid="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29" grpId="0" animBg="1"/>
      <p:bldP spid="30" grpId="0" animBg="1"/>
      <p:bldP spid="31" grpId="0" animBg="1"/>
      <p:bldP spid="32" grpId="0" animBg="1"/>
      <p:bldP spid="33" grpId="0" animBg="1"/>
      <p:bldP spid="34" grpId="0" animBg="1"/>
      <p:bldP spid="35" grpId="0" animBg="1"/>
      <p:bldP spid="59" grpId="0" animBg="1"/>
      <p:bldP spid="60" grpId="0" animBg="1"/>
      <p:bldP spid="61" grpId="0" animBg="1"/>
      <p:bldP spid="62" grpId="0" animBg="1"/>
      <p:bldP spid="63" grpId="0" animBg="1"/>
      <p:bldP spid="64" grpId="0" animBg="1"/>
      <p:bldP spid="65" grpId="0" animBg="1"/>
      <p:bldP spid="66" grpId="0" animBg="1"/>
      <p:bldP spid="89" grpId="0"/>
      <p:bldP spid="90" grpId="0" animBg="1"/>
      <p:bldP spid="91" grpId="0"/>
      <p:bldP spid="92"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Title 1"/>
          <p:cNvSpPr>
            <a:spLocks noGrp="1"/>
          </p:cNvSpPr>
          <p:nvPr>
            <p:ph type="title"/>
          </p:nvPr>
        </p:nvSpPr>
        <p:spPr/>
        <p:txBody>
          <a:bodyPr/>
          <a:lstStyle/>
          <a:p>
            <a:pPr eaLnBrk="1" hangingPunct="1"/>
            <a:r>
              <a:rPr lang="zh-CN" altLang="en-US" dirty="0"/>
              <a:t>推断方法</a:t>
            </a:r>
            <a:endParaRPr lang="en-GB" altLang="zh-CN" dirty="0"/>
          </a:p>
        </p:txBody>
      </p:sp>
      <p:sp>
        <p:nvSpPr>
          <p:cNvPr id="2" name="内容占位符 1"/>
          <p:cNvSpPr>
            <a:spLocks noGrp="1"/>
          </p:cNvSpPr>
          <p:nvPr>
            <p:ph sz="quarter" idx="1"/>
          </p:nvPr>
        </p:nvSpPr>
        <p:spPr/>
        <p:txBody>
          <a:bodyPr/>
          <a:lstStyle/>
          <a:p>
            <a:r>
              <a:rPr lang="zh-CN" altLang="en-US" dirty="0"/>
              <a:t>常用的推断方法可以分为</a:t>
            </a:r>
            <a:r>
              <a:rPr lang="zh-CN" altLang="en-US" dirty="0">
                <a:solidFill>
                  <a:srgbClr val="FF0000"/>
                </a:solidFill>
              </a:rPr>
              <a:t>精确推断</a:t>
            </a:r>
            <a:r>
              <a:rPr lang="zh-CN" altLang="en-US" dirty="0"/>
              <a:t>和</a:t>
            </a:r>
            <a:r>
              <a:rPr lang="zh-CN" altLang="en-US" dirty="0">
                <a:solidFill>
                  <a:srgbClr val="FF0000"/>
                </a:solidFill>
              </a:rPr>
              <a:t>近似推断</a:t>
            </a:r>
            <a:r>
              <a:rPr lang="zh-CN" altLang="en-US" dirty="0"/>
              <a:t>：</a:t>
            </a:r>
            <a:endParaRPr lang="en-US" altLang="zh-CN" dirty="0"/>
          </a:p>
          <a:p>
            <a:pPr lvl="1"/>
            <a:r>
              <a:rPr lang="zh-CN" altLang="en-US" dirty="0"/>
              <a:t>精确推断（</a:t>
            </a:r>
            <a:r>
              <a:rPr lang="en-US" altLang="zh-CN" dirty="0"/>
              <a:t>Exact Inference</a:t>
            </a:r>
            <a:r>
              <a:rPr lang="zh-CN" altLang="en-US" dirty="0"/>
              <a:t>）</a:t>
            </a:r>
            <a:endParaRPr lang="en-US" altLang="zh-CN" dirty="0"/>
          </a:p>
          <a:p>
            <a:pPr lvl="2"/>
            <a:r>
              <a:rPr lang="zh-CN" altLang="en-US" dirty="0"/>
              <a:t>信念传播（</a:t>
            </a:r>
            <a:r>
              <a:rPr lang="en-US" altLang="zh-CN" dirty="0"/>
              <a:t>Belief Propagation</a:t>
            </a:r>
            <a:r>
              <a:rPr lang="zh-CN" altLang="en-US" dirty="0"/>
              <a:t>，</a:t>
            </a:r>
            <a:r>
              <a:rPr lang="en-US" altLang="zh-CN" dirty="0"/>
              <a:t>BP</a:t>
            </a:r>
            <a:r>
              <a:rPr lang="zh-CN" altLang="en-US" dirty="0"/>
              <a:t>）算法</a:t>
            </a:r>
            <a:endParaRPr lang="en-US" altLang="zh-CN" dirty="0"/>
          </a:p>
          <a:p>
            <a:pPr lvl="3"/>
            <a:r>
              <a:rPr lang="zh-CN" altLang="en-US" dirty="0"/>
              <a:t>也称为消息传递（</a:t>
            </a:r>
            <a:r>
              <a:rPr lang="en-US" altLang="zh-CN" dirty="0"/>
              <a:t>Message Passing</a:t>
            </a:r>
            <a:r>
              <a:rPr lang="zh-CN" altLang="en-US" dirty="0"/>
              <a:t>）算法</a:t>
            </a:r>
            <a:endParaRPr lang="en-US" altLang="zh-CN" dirty="0"/>
          </a:p>
          <a:p>
            <a:pPr lvl="1"/>
            <a:r>
              <a:rPr lang="zh-CN" altLang="en-US" dirty="0"/>
              <a:t>近似推断（</a:t>
            </a:r>
            <a:r>
              <a:rPr lang="en-US" altLang="zh-CN" dirty="0"/>
              <a:t>Approximate Inference</a:t>
            </a:r>
            <a:r>
              <a:rPr lang="zh-CN" altLang="en-US" dirty="0"/>
              <a:t>）</a:t>
            </a:r>
            <a:endParaRPr lang="en-US" altLang="zh-CN" dirty="0"/>
          </a:p>
          <a:p>
            <a:pPr lvl="2"/>
            <a:r>
              <a:rPr lang="zh-CN" altLang="en-US" dirty="0"/>
              <a:t>环路信念传播（</a:t>
            </a:r>
            <a:r>
              <a:rPr lang="en-US" altLang="zh-CN" dirty="0"/>
              <a:t>Loopy Belief Propagation</a:t>
            </a:r>
            <a:r>
              <a:rPr lang="zh-CN" altLang="en-US" dirty="0"/>
              <a:t>，</a:t>
            </a:r>
            <a:r>
              <a:rPr lang="en-US" altLang="zh-CN" dirty="0"/>
              <a:t>LBP</a:t>
            </a:r>
            <a:r>
              <a:rPr lang="zh-CN" altLang="en-US" dirty="0"/>
              <a:t>）</a:t>
            </a:r>
            <a:endParaRPr lang="en-US" altLang="zh-CN" dirty="0"/>
          </a:p>
          <a:p>
            <a:pPr lvl="2"/>
            <a:r>
              <a:rPr lang="zh-CN" altLang="en-US" dirty="0"/>
              <a:t>变方法（</a:t>
            </a:r>
            <a:r>
              <a:rPr lang="en-US" altLang="zh-CN" dirty="0" err="1"/>
              <a:t>Variational</a:t>
            </a:r>
            <a:r>
              <a:rPr lang="en-US" altLang="zh-CN" dirty="0"/>
              <a:t> Method</a:t>
            </a:r>
            <a:r>
              <a:rPr lang="zh-CN" altLang="en-US" dirty="0"/>
              <a:t>）</a:t>
            </a:r>
            <a:endParaRPr lang="en-US" altLang="zh-CN" dirty="0"/>
          </a:p>
          <a:p>
            <a:pPr lvl="2"/>
            <a:r>
              <a:rPr lang="zh-CN" altLang="en-US" dirty="0"/>
              <a:t>采样法（</a:t>
            </a:r>
            <a:r>
              <a:rPr lang="en-US" altLang="zh-CN" dirty="0"/>
              <a:t>Sampling Method</a:t>
            </a:r>
            <a:r>
              <a:rPr lang="zh-CN" altLang="en-US" dirty="0"/>
              <a:t>）</a:t>
            </a:r>
          </a:p>
        </p:txBody>
      </p:sp>
    </p:spTree>
    <p:extLst>
      <p:ext uri="{BB962C8B-B14F-4D97-AF65-F5344CB8AC3E}">
        <p14:creationId xmlns:p14="http://schemas.microsoft.com/office/powerpoint/2010/main" val="75942661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p:sp>
        <p:nvSpPr>
          <p:cNvPr id="3" name="内容占位符 2"/>
          <p:cNvSpPr>
            <a:spLocks noGrp="1"/>
          </p:cNvSpPr>
          <p:nvPr>
            <p:ph sz="quarter" idx="1"/>
          </p:nvPr>
        </p:nvSpPr>
        <p:spPr/>
        <p:txBody>
          <a:bodyPr/>
          <a:lstStyle/>
          <a:p>
            <a:r>
              <a:rPr lang="zh-CN" altLang="en-US" dirty="0"/>
              <a:t>在贝叶斯网络中，所有变量</a:t>
            </a:r>
            <a:r>
              <a:rPr lang="en-US" altLang="zh-CN" dirty="0"/>
              <a:t>x</a:t>
            </a:r>
            <a:r>
              <a:rPr lang="zh-CN" altLang="en-US" dirty="0"/>
              <a:t>的联合概率分布可以分解为每个随机变量</a:t>
            </a:r>
            <a:r>
              <a:rPr lang="en-US" altLang="zh-CN" dirty="0" err="1"/>
              <a:t>x</a:t>
            </a:r>
            <a:r>
              <a:rPr lang="en-US" altLang="zh-CN" baseline="-25000" dirty="0" err="1"/>
              <a:t>k</a:t>
            </a:r>
            <a:r>
              <a:rPr lang="zh-CN" altLang="en-US" dirty="0"/>
              <a:t>的局部条件概率的连乘形式。</a:t>
            </a:r>
            <a:endParaRPr lang="en-US" altLang="zh-CN" dirty="0"/>
          </a:p>
          <a:p>
            <a:r>
              <a:rPr lang="zh-CN" altLang="en-US" dirty="0"/>
              <a:t>假设每个局部条件概率</a:t>
            </a:r>
            <a:r>
              <a:rPr lang="en-US" altLang="zh-CN" dirty="0"/>
              <a:t>p(</a:t>
            </a:r>
            <a:r>
              <a:rPr lang="en-US" altLang="zh-CN" dirty="0" err="1"/>
              <a:t>x</a:t>
            </a:r>
            <a:r>
              <a:rPr lang="en-US" altLang="zh-CN" baseline="-25000" dirty="0" err="1"/>
              <a:t>k</a:t>
            </a:r>
            <a:r>
              <a:rPr lang="en-US" altLang="zh-CN" dirty="0"/>
              <a:t> |x</a:t>
            </a:r>
            <a:r>
              <a:rPr lang="en-US" altLang="zh-CN" baseline="-25000" dirty="0"/>
              <a:t>π(k)</a:t>
            </a:r>
            <a:r>
              <a:rPr lang="en-US" altLang="zh-CN" dirty="0"/>
              <a:t>)</a:t>
            </a:r>
            <a:r>
              <a:rPr lang="zh-CN" altLang="en-US" dirty="0"/>
              <a:t>的参数为</a:t>
            </a:r>
            <a:r>
              <a:rPr lang="en-US" altLang="zh-CN" dirty="0" err="1"/>
              <a:t>θ</a:t>
            </a:r>
            <a:r>
              <a:rPr lang="en-US" altLang="zh-CN" baseline="-25000" dirty="0" err="1"/>
              <a:t>k</a:t>
            </a:r>
            <a:r>
              <a:rPr lang="zh-CN" altLang="en-US" dirty="0"/>
              <a:t>，则</a:t>
            </a:r>
            <a:r>
              <a:rPr lang="en-US" altLang="zh-CN" dirty="0"/>
              <a:t>x</a:t>
            </a:r>
            <a:r>
              <a:rPr lang="zh-CN" altLang="en-US" dirty="0"/>
              <a:t>的对数似然函数为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33600" y="4267200"/>
            <a:ext cx="4480600" cy="1007794"/>
          </a:xfrm>
          <a:prstGeom prst="rect">
            <a:avLst/>
          </a:prstGeom>
        </p:spPr>
      </p:pic>
    </p:spTree>
    <p:extLst>
      <p:ext uri="{BB962C8B-B14F-4D97-AF65-F5344CB8AC3E}">
        <p14:creationId xmlns:p14="http://schemas.microsoft.com/office/powerpoint/2010/main" val="496908677"/>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3" name="内容占位符 2"/>
          <p:cNvSpPr>
            <a:spLocks noGrp="1"/>
          </p:cNvSpPr>
          <p:nvPr>
            <p:ph sz="quarter" idx="1"/>
          </p:nvPr>
        </p:nvSpPr>
        <p:spPr/>
        <p:txBody>
          <a:bodyPr/>
          <a:lstStyle/>
          <a:p>
            <a:r>
              <a:rPr lang="zh-CN" altLang="en-US" dirty="0"/>
              <a:t>假设有一组变量，有部分变量是是不可观测的，如何进行参数估计呢？</a:t>
            </a:r>
            <a:endParaRPr lang="en-US" altLang="zh-CN" dirty="0"/>
          </a:p>
          <a:p>
            <a:r>
              <a:rPr lang="zh-CN" altLang="en-US" dirty="0"/>
              <a:t>期望最大化算法</a:t>
            </a:r>
            <a:endParaRPr lang="en-US" altLang="zh-CN" dirty="0"/>
          </a:p>
          <a:p>
            <a:pPr lvl="1"/>
            <a:r>
              <a:rPr lang="en-US" altLang="zh-CN" dirty="0"/>
              <a:t>Expectation-Maximum</a:t>
            </a:r>
            <a:r>
              <a:rPr lang="zh-CN" altLang="en-US" dirty="0"/>
              <a:t>，</a:t>
            </a:r>
            <a:r>
              <a:rPr lang="en-US" altLang="zh-CN" dirty="0"/>
              <a:t>EM</a:t>
            </a:r>
            <a:r>
              <a:rPr lang="zh-CN" altLang="en-US" dirty="0"/>
              <a:t>算法</a:t>
            </a:r>
            <a:endParaRPr lang="en-US" altLang="zh-CN" dirty="0"/>
          </a:p>
          <a:p>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85800" y="3276600"/>
            <a:ext cx="6477000" cy="2715249"/>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81800" y="1676400"/>
            <a:ext cx="2267266" cy="2591162"/>
          </a:xfrm>
          <a:prstGeom prst="rect">
            <a:avLst/>
          </a:prstGeom>
        </p:spPr>
      </p:pic>
    </p:spTree>
    <p:extLst>
      <p:ext uri="{BB962C8B-B14F-4D97-AF65-F5344CB8AC3E}">
        <p14:creationId xmlns:p14="http://schemas.microsoft.com/office/powerpoint/2010/main" val="215841516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a:t>
            </a:r>
          </a:p>
        </p:txBody>
      </p:sp>
      <p:sp>
        <p:nvSpPr>
          <p:cNvPr id="10" name="内容占位符 9"/>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r>
              <a:rPr lang="en-US" altLang="zh-CN" dirty="0"/>
              <a:t>E</a:t>
            </a:r>
            <a:r>
              <a:rPr lang="zh-CN" altLang="en-US" dirty="0"/>
              <a:t>步</a:t>
            </a:r>
            <a:endParaRPr lang="en-US" altLang="zh-CN" dirty="0"/>
          </a:p>
          <a:p>
            <a:endParaRPr lang="en-US" altLang="zh-CN" dirty="0"/>
          </a:p>
          <a:p>
            <a:endParaRPr lang="en-US" altLang="zh-CN" dirty="0"/>
          </a:p>
          <a:p>
            <a:r>
              <a:rPr lang="en-US" altLang="zh-CN" dirty="0"/>
              <a:t>M</a:t>
            </a:r>
            <a:r>
              <a:rPr lang="zh-CN" altLang="en-US" dirty="0"/>
              <a:t>步</a:t>
            </a:r>
          </a:p>
        </p:txBody>
      </p:sp>
      <p:pic>
        <p:nvPicPr>
          <p:cNvPr id="11"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1371600" y="1524000"/>
            <a:ext cx="5855365" cy="609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13" name="图片 1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04323" y="3886200"/>
            <a:ext cx="2605745" cy="488209"/>
          </a:xfrm>
          <a:prstGeom prst="rect">
            <a:avLst/>
          </a:prstGeom>
        </p:spPr>
      </p:pic>
      <p:pic>
        <p:nvPicPr>
          <p:cNvPr id="14" name="图片 1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05000" y="5257800"/>
            <a:ext cx="5072243" cy="762000"/>
          </a:xfrm>
          <a:prstGeom prst="rect">
            <a:avLst/>
          </a:prstGeom>
        </p:spPr>
      </p:pic>
      <p:cxnSp>
        <p:nvCxnSpPr>
          <p:cNvPr id="7" name="直接连接符 6"/>
          <p:cNvCxnSpPr/>
          <p:nvPr/>
        </p:nvCxnSpPr>
        <p:spPr>
          <a:xfrm>
            <a:off x="4299282" y="2362200"/>
            <a:ext cx="3276600" cy="0"/>
          </a:xfrm>
          <a:prstGeom prst="line">
            <a:avLst/>
          </a:prstGeom>
          <a:ln w="19050"/>
        </p:spPr>
        <p:style>
          <a:lnRef idx="1">
            <a:schemeClr val="accent2"/>
          </a:lnRef>
          <a:fillRef idx="0">
            <a:schemeClr val="accent2"/>
          </a:fillRef>
          <a:effectRef idx="0">
            <a:schemeClr val="accent2"/>
          </a:effectRef>
          <a:fontRef idx="minor">
            <a:schemeClr val="tx1"/>
          </a:fontRef>
        </p:style>
      </p:cxnSp>
      <p:cxnSp>
        <p:nvCxnSpPr>
          <p:cNvPr id="8" name="直接连接符 7"/>
          <p:cNvCxnSpPr/>
          <p:nvPr/>
        </p:nvCxnSpPr>
        <p:spPr>
          <a:xfrm>
            <a:off x="946482" y="2362200"/>
            <a:ext cx="2667000" cy="0"/>
          </a:xfrm>
          <a:prstGeom prst="line">
            <a:avLst/>
          </a:prstGeom>
          <a:ln w="19050"/>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34631391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a:t>
            </a:r>
          </a:p>
        </p:txBody>
      </p:sp>
      <p:sp>
        <p:nvSpPr>
          <p:cNvPr id="2" name="内容占位符 1"/>
          <p:cNvSpPr>
            <a:spLocks noGrp="1"/>
          </p:cNvSpPr>
          <p:nvPr>
            <p:ph sz="quarter" idx="1"/>
          </p:nvPr>
        </p:nvSpPr>
        <p:spPr/>
        <p:txBody>
          <a:bodyPr/>
          <a:lstStyle/>
          <a:p>
            <a:r>
              <a:rPr lang="zh-CN" altLang="en-US" dirty="0"/>
              <a:t>高斯混合模型（</a:t>
            </a:r>
            <a:r>
              <a:rPr lang="en-US" altLang="zh-CN" dirty="0"/>
              <a:t>Gaussian Mixture Model</a:t>
            </a:r>
            <a:r>
              <a:rPr lang="zh-CN" altLang="en-US" dirty="0"/>
              <a:t>，</a:t>
            </a:r>
            <a:r>
              <a:rPr lang="en-US" altLang="zh-CN" dirty="0"/>
              <a:t>GMM</a:t>
            </a:r>
            <a:r>
              <a:rPr lang="zh-CN" altLang="en-US" dirty="0"/>
              <a:t>）是由多个高斯分布组成的模型，其密度函数为多个高斯密度函数的加权组合。</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516119" y="3886200"/>
            <a:ext cx="5170681" cy="817065"/>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 y="2971800"/>
            <a:ext cx="3200400" cy="3127456"/>
          </a:xfrm>
          <a:prstGeom prst="rect">
            <a:avLst/>
          </a:prstGeom>
        </p:spPr>
      </p:pic>
    </p:spTree>
    <p:extLst>
      <p:ext uri="{BB962C8B-B14F-4D97-AF65-F5344CB8AC3E}">
        <p14:creationId xmlns:p14="http://schemas.microsoft.com/office/powerpoint/2010/main" val="235492851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高斯混合模型的参数学习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524000" y="1524000"/>
            <a:ext cx="6223981" cy="4460419"/>
          </a:xfrm>
          <a:prstGeom prst="rect">
            <a:avLst/>
          </a:prstGeom>
        </p:spPr>
      </p:pic>
    </p:spTree>
    <p:extLst>
      <p:ext uri="{BB962C8B-B14F-4D97-AF65-F5344CB8AC3E}">
        <p14:creationId xmlns:p14="http://schemas.microsoft.com/office/powerpoint/2010/main" val="2993981681"/>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概率图模型</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0" y="1895471"/>
            <a:ext cx="9144000" cy="3067057"/>
          </a:xfrm>
          <a:prstGeom prst="rect">
            <a:avLst/>
          </a:prstGeom>
        </p:spPr>
      </p:pic>
    </p:spTree>
    <p:extLst>
      <p:ext uri="{BB962C8B-B14F-4D97-AF65-F5344CB8AC3E}">
        <p14:creationId xmlns:p14="http://schemas.microsoft.com/office/powerpoint/2010/main" val="296978428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玻尔兹曼机</a:t>
            </a:r>
          </a:p>
        </p:txBody>
      </p:sp>
    </p:spTree>
    <p:extLst>
      <p:ext uri="{BB962C8B-B14F-4D97-AF65-F5344CB8AC3E}">
        <p14:creationId xmlns:p14="http://schemas.microsoft.com/office/powerpoint/2010/main" val="60439749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a:t>
            </a:r>
            <a:r>
              <a:rPr lang="en-US" altLang="zh-CN" dirty="0"/>
              <a:t>Boltzmann machine</a:t>
            </a:r>
            <a:r>
              <a:rPr lang="zh-CN" altLang="en-US" dirty="0"/>
              <a:t>）</a:t>
            </a:r>
          </a:p>
        </p:txBody>
      </p:sp>
      <p:sp>
        <p:nvSpPr>
          <p:cNvPr id="3" name="内容占位符 2"/>
          <p:cNvSpPr>
            <a:spLocks noGrp="1"/>
          </p:cNvSpPr>
          <p:nvPr>
            <p:ph sz="quarter" idx="1"/>
          </p:nvPr>
        </p:nvSpPr>
        <p:spPr/>
        <p:txBody>
          <a:bodyPr/>
          <a:lstStyle/>
          <a:p>
            <a:r>
              <a:rPr lang="zh-CN" altLang="en-US" sz="2800" dirty="0">
                <a:solidFill>
                  <a:srgbClr val="FF0000"/>
                </a:solidFill>
              </a:rPr>
              <a:t>玻尔兹曼机</a:t>
            </a:r>
            <a:r>
              <a:rPr lang="zh-CN" altLang="en-US" sz="2800" dirty="0"/>
              <a:t>是一个特殊的概率无向图模型。</a:t>
            </a:r>
            <a:endParaRPr lang="en-US" altLang="zh-CN" sz="2800" dirty="0"/>
          </a:p>
          <a:p>
            <a:pPr lvl="1"/>
            <a:r>
              <a:rPr lang="zh-CN" altLang="en-US" sz="2400" dirty="0"/>
              <a:t>每个随机变量是二值的</a:t>
            </a:r>
            <a:endParaRPr lang="en-US" altLang="zh-CN" sz="2400" dirty="0"/>
          </a:p>
          <a:p>
            <a:pPr lvl="1"/>
            <a:r>
              <a:rPr lang="zh-CN" altLang="en-US" sz="2400" dirty="0"/>
              <a:t>所有变量之间是全连接的</a:t>
            </a:r>
            <a:endParaRPr lang="en-US" altLang="zh-CN" sz="2400" dirty="0"/>
          </a:p>
          <a:p>
            <a:pPr lvl="1"/>
            <a:r>
              <a:rPr lang="zh-CN" altLang="en-US" sz="2400" dirty="0"/>
              <a:t> 整个能量函数定义为</a:t>
            </a:r>
            <a:endParaRPr lang="en-US" altLang="zh-CN" sz="2400" dirty="0"/>
          </a:p>
          <a:p>
            <a:pPr lvl="1"/>
            <a:endParaRPr lang="en-US" altLang="zh-CN" sz="2400" dirty="0"/>
          </a:p>
          <a:p>
            <a:pPr lvl="1"/>
            <a:endParaRPr lang="en-US" altLang="zh-CN" sz="2400" dirty="0"/>
          </a:p>
          <a:p>
            <a:pPr lvl="1"/>
            <a:endParaRPr lang="en-US" altLang="zh-CN" sz="2400" dirty="0"/>
          </a:p>
          <a:p>
            <a:pPr lvl="1"/>
            <a:r>
              <a:rPr lang="en-US" altLang="zh-CN" sz="2400" dirty="0"/>
              <a:t>P(X)</a:t>
            </a:r>
            <a:r>
              <a:rPr lang="zh-CN" altLang="en-US" sz="2400" dirty="0"/>
              <a:t> 为玻尔兹曼分布</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456" y="3450035"/>
            <a:ext cx="3124544" cy="1198165"/>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03921" y="1295400"/>
            <a:ext cx="2972128" cy="2447136"/>
          </a:xfrm>
          <a:prstGeom prst="rect">
            <a:avLst/>
          </a:prstGeom>
        </p:spPr>
      </p:pic>
      <p:sp>
        <p:nvSpPr>
          <p:cNvPr id="6" name="矩形 5"/>
          <p:cNvSpPr/>
          <p:nvPr/>
        </p:nvSpPr>
        <p:spPr>
          <a:xfrm>
            <a:off x="5497241" y="4158734"/>
            <a:ext cx="3185487" cy="369332"/>
          </a:xfrm>
          <a:prstGeom prst="rect">
            <a:avLst/>
          </a:prstGeom>
        </p:spPr>
        <p:txBody>
          <a:bodyPr wrap="none">
            <a:spAutoFit/>
          </a:bodyPr>
          <a:lstStyle/>
          <a:p>
            <a:r>
              <a:rPr lang="zh-CN" altLang="en-US" dirty="0"/>
              <a:t>一个有六个变量的玻尔兹曼机</a:t>
            </a:r>
          </a:p>
        </p:txBody>
      </p:sp>
      <p:pic>
        <p:nvPicPr>
          <p:cNvPr id="8" name="图片 7"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90896" y="5257800"/>
            <a:ext cx="2565683" cy="546160"/>
          </a:xfrm>
          <a:prstGeom prst="rect">
            <a:avLst/>
          </a:prstGeom>
        </p:spPr>
      </p:pic>
      <p:sp>
        <p:nvSpPr>
          <p:cNvPr id="9" name="矩形 8"/>
          <p:cNvSpPr/>
          <p:nvPr/>
        </p:nvSpPr>
        <p:spPr>
          <a:xfrm>
            <a:off x="6096000" y="4944264"/>
            <a:ext cx="1800493" cy="923330"/>
          </a:xfrm>
          <a:prstGeom prst="rect">
            <a:avLst/>
          </a:prstGeom>
        </p:spPr>
        <p:txBody>
          <a:bodyPr wrap="none">
            <a:spAutoFit/>
          </a:bodyPr>
          <a:lstStyle/>
          <a:p>
            <a:r>
              <a:rPr lang="zh-CN" altLang="en-US" dirty="0">
                <a:solidFill>
                  <a:srgbClr val="FF0000"/>
                </a:solidFill>
              </a:rPr>
              <a:t>两个基本问题：</a:t>
            </a:r>
            <a:endParaRPr lang="en-US" altLang="zh-CN" dirty="0">
              <a:solidFill>
                <a:srgbClr val="FF0000"/>
              </a:solidFill>
            </a:endParaRPr>
          </a:p>
          <a:p>
            <a:pPr marL="342900" indent="-342900">
              <a:buFont typeface="+mj-lt"/>
              <a:buAutoNum type="arabicPeriod"/>
            </a:pPr>
            <a:r>
              <a:rPr lang="zh-CN" altLang="en-US" dirty="0">
                <a:solidFill>
                  <a:srgbClr val="FF0000"/>
                </a:solidFill>
              </a:rPr>
              <a:t>推断</a:t>
            </a:r>
            <a:r>
              <a:rPr lang="en-US" altLang="zh-CN" dirty="0">
                <a:solidFill>
                  <a:srgbClr val="FF0000"/>
                </a:solidFill>
              </a:rPr>
              <a:t>p(</a:t>
            </a:r>
            <a:r>
              <a:rPr lang="en-US" altLang="zh-CN" dirty="0" err="1">
                <a:solidFill>
                  <a:srgbClr val="FF0000"/>
                </a:solidFill>
              </a:rPr>
              <a:t>h|v</a:t>
            </a:r>
            <a:r>
              <a:rPr lang="en-US" altLang="zh-CN" dirty="0">
                <a:solidFill>
                  <a:srgbClr val="FF0000"/>
                </a:solidFill>
              </a:rPr>
              <a:t>)</a:t>
            </a:r>
          </a:p>
          <a:p>
            <a:pPr marL="342900" indent="-342900">
              <a:buFont typeface="+mj-lt"/>
              <a:buAutoNum type="arabicPeriod"/>
            </a:pPr>
            <a:r>
              <a:rPr lang="zh-CN" altLang="en-US" dirty="0">
                <a:solidFill>
                  <a:srgbClr val="FF0000"/>
                </a:solidFill>
              </a:rPr>
              <a:t>参数学习</a:t>
            </a:r>
            <a:r>
              <a:rPr lang="en-US" altLang="zh-CN" dirty="0">
                <a:solidFill>
                  <a:srgbClr val="FF0000"/>
                </a:solidFill>
              </a:rPr>
              <a:t>W</a:t>
            </a:r>
            <a:endParaRPr lang="zh-CN" altLang="en-US" dirty="0">
              <a:solidFill>
                <a:srgbClr val="FF0000"/>
              </a:solidFill>
            </a:endParaRPr>
          </a:p>
        </p:txBody>
      </p:sp>
    </p:spTree>
    <p:extLst>
      <p:ext uri="{BB962C8B-B14F-4D97-AF65-F5344CB8AC3E}">
        <p14:creationId xmlns:p14="http://schemas.microsoft.com/office/powerpoint/2010/main" val="282252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xEl>
                                              <p:pRg st="7" end="7"/>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玻尔兹曼机的推断</a:t>
            </a:r>
          </a:p>
        </p:txBody>
      </p:sp>
      <p:sp>
        <p:nvSpPr>
          <p:cNvPr id="3" name="内容占位符 2"/>
          <p:cNvSpPr>
            <a:spLocks noGrp="1"/>
          </p:cNvSpPr>
          <p:nvPr>
            <p:ph sz="quarter" idx="1"/>
          </p:nvPr>
        </p:nvSpPr>
        <p:spPr/>
        <p:txBody>
          <a:bodyPr/>
          <a:lstStyle/>
          <a:p>
            <a:r>
              <a:rPr lang="zh-CN" altLang="en-US" sz="2800" dirty="0"/>
              <a:t>近似采样</a:t>
            </a:r>
            <a:r>
              <a:rPr lang="en-US" altLang="zh-CN" sz="2800" dirty="0"/>
              <a:t>--Gibbs</a:t>
            </a:r>
            <a:r>
              <a:rPr lang="zh-CN" altLang="en-US" sz="2800" dirty="0"/>
              <a:t>采样</a:t>
            </a:r>
            <a:endParaRPr lang="en-US" altLang="zh-CN" sz="2800" dirty="0"/>
          </a:p>
          <a:p>
            <a:endParaRPr lang="en-US" altLang="zh-CN" sz="2800" dirty="0"/>
          </a:p>
          <a:p>
            <a:pPr marL="0" indent="0">
              <a:buNone/>
            </a:pPr>
            <a:endParaRPr lang="en-US" altLang="zh-CN" sz="2800" dirty="0"/>
          </a:p>
          <a:p>
            <a:endParaRPr lang="en-US" altLang="zh-CN" sz="2800" dirty="0"/>
          </a:p>
          <a:p>
            <a:r>
              <a:rPr lang="zh-CN" altLang="en-US" sz="2800" dirty="0"/>
              <a:t>模拟退火</a:t>
            </a:r>
            <a:endParaRPr lang="en-US" altLang="zh-CN" sz="2800" dirty="0"/>
          </a:p>
          <a:p>
            <a:pPr lvl="1"/>
            <a:r>
              <a:rPr lang="zh-CN" altLang="en-US" sz="2000" dirty="0"/>
              <a:t>让系统刚开始在一个比较高的温度下运行，然后逐渐降低，直到系统在一个比较低的温度下达到热平衡。</a:t>
            </a:r>
            <a:endParaRPr lang="en-US" altLang="zh-CN" sz="2000" dirty="0"/>
          </a:p>
          <a:p>
            <a:pPr lvl="1"/>
            <a:r>
              <a:rPr lang="zh-CN" altLang="en-US" sz="2000" dirty="0"/>
              <a:t>当系统温度非常高</a:t>
            </a:r>
            <a:r>
              <a:rPr lang="en-US" altLang="zh-CN" sz="2000" dirty="0"/>
              <a:t>T → ∞</a:t>
            </a:r>
            <a:r>
              <a:rPr lang="zh-CN" altLang="en-US" sz="2000" dirty="0"/>
              <a:t>时，</a:t>
            </a:r>
            <a:r>
              <a:rPr lang="en-US" altLang="zh-CN" sz="2000" dirty="0"/>
              <a:t>p</a:t>
            </a:r>
            <a:r>
              <a:rPr lang="en-US" altLang="zh-CN" sz="2000" baseline="-25000" dirty="0"/>
              <a:t>i</a:t>
            </a:r>
            <a:r>
              <a:rPr lang="en-US" altLang="zh-CN" sz="2000" dirty="0"/>
              <a:t> → 0.5</a:t>
            </a:r>
            <a:r>
              <a:rPr lang="zh-CN" altLang="en-US" sz="2000" dirty="0"/>
              <a:t>，即每个变量状态的改变十分容易，每一种网络状态都是一样的，而从很快可以达到热平衡。</a:t>
            </a:r>
            <a:endParaRPr lang="en-US" altLang="zh-CN" sz="2000" dirty="0"/>
          </a:p>
          <a:p>
            <a:pPr lvl="1"/>
            <a:r>
              <a:rPr lang="zh-CN" altLang="en-US" sz="2000" dirty="0"/>
              <a:t>当系统温度非常低</a:t>
            </a:r>
            <a:r>
              <a:rPr lang="en-US" altLang="zh-CN" sz="2000" dirty="0"/>
              <a:t>T → 0</a:t>
            </a:r>
            <a:r>
              <a:rPr lang="zh-CN" altLang="en-US" sz="2000" dirty="0"/>
              <a:t>时，如果∆</a:t>
            </a:r>
            <a:r>
              <a:rPr lang="en-US" altLang="zh-CN" sz="2000" dirty="0" err="1"/>
              <a:t>E</a:t>
            </a:r>
            <a:r>
              <a:rPr lang="en-US" altLang="zh-CN" sz="2000" baseline="-25000" dirty="0" err="1"/>
              <a:t>i</a:t>
            </a:r>
            <a:r>
              <a:rPr lang="en-US" altLang="zh-CN" sz="2000" dirty="0"/>
              <a:t> (x</a:t>
            </a:r>
            <a:r>
              <a:rPr lang="en-US" altLang="zh-CN" sz="2000" baseline="-25000" dirty="0"/>
              <a:t>\</a:t>
            </a:r>
            <a:r>
              <a:rPr lang="en-US" altLang="zh-CN" sz="2000" baseline="-25000" dirty="0" err="1"/>
              <a:t>i</a:t>
            </a:r>
            <a:r>
              <a:rPr lang="en-US" altLang="zh-CN" sz="2000" dirty="0"/>
              <a:t> ) &gt; 0</a:t>
            </a:r>
            <a:r>
              <a:rPr lang="zh-CN" altLang="en-US" sz="2000" dirty="0"/>
              <a:t>则</a:t>
            </a:r>
            <a:r>
              <a:rPr lang="en-US" altLang="zh-CN" sz="2000" dirty="0"/>
              <a:t>p</a:t>
            </a:r>
            <a:r>
              <a:rPr lang="en-US" altLang="zh-CN" sz="2000" baseline="-25000" dirty="0"/>
              <a:t>i</a:t>
            </a:r>
            <a:r>
              <a:rPr lang="en-US" altLang="zh-CN" sz="2000" dirty="0"/>
              <a:t> → 1</a:t>
            </a:r>
            <a:r>
              <a:rPr lang="zh-CN" altLang="en-US" sz="2000" dirty="0"/>
              <a:t>，如果∆</a:t>
            </a:r>
            <a:r>
              <a:rPr lang="en-US" altLang="zh-CN" sz="2000" dirty="0" err="1"/>
              <a:t>E</a:t>
            </a:r>
            <a:r>
              <a:rPr lang="en-US" altLang="zh-CN" sz="2000" baseline="-25000" dirty="0" err="1"/>
              <a:t>i</a:t>
            </a:r>
            <a:r>
              <a:rPr lang="en-US" altLang="zh-CN" sz="2000" dirty="0"/>
              <a:t> (x</a:t>
            </a:r>
            <a:r>
              <a:rPr lang="en-US" altLang="zh-CN" sz="2000" baseline="-25000" dirty="0"/>
              <a:t>\</a:t>
            </a:r>
            <a:r>
              <a:rPr lang="en-US" altLang="zh-CN" sz="2000" baseline="-25000" dirty="0" err="1"/>
              <a:t>i</a:t>
            </a:r>
            <a:r>
              <a:rPr lang="en-US" altLang="zh-CN" sz="2000" dirty="0"/>
              <a:t> ) &lt; 0</a:t>
            </a:r>
            <a:r>
              <a:rPr lang="zh-CN" altLang="en-US" sz="2000" dirty="0"/>
              <a:t>则</a:t>
            </a:r>
            <a:r>
              <a:rPr lang="en-US" altLang="zh-CN" sz="2000" dirty="0"/>
              <a:t>p</a:t>
            </a:r>
            <a:r>
              <a:rPr lang="en-US" altLang="zh-CN" sz="2000" baseline="-25000" dirty="0"/>
              <a:t>i</a:t>
            </a:r>
            <a:r>
              <a:rPr lang="en-US" altLang="zh-CN" sz="2000" dirty="0"/>
              <a:t> → 0</a:t>
            </a:r>
            <a:r>
              <a:rPr lang="zh-CN" altLang="en-US" sz="2000" dirty="0"/>
              <a:t>。</a:t>
            </a:r>
            <a:endParaRPr lang="en-US" altLang="zh-CN" sz="2000" dirty="0"/>
          </a:p>
          <a:p>
            <a:pPr lvl="2"/>
            <a:r>
              <a:rPr lang="zh-CN" altLang="en-US" sz="2000" dirty="0"/>
              <a:t>随机性方法变成确定性方法</a:t>
            </a:r>
            <a:endParaRPr lang="en-US" altLang="zh-CN" sz="2000"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362200" y="2133600"/>
            <a:ext cx="3756609" cy="914400"/>
          </a:xfrm>
          <a:prstGeom prst="rect">
            <a:avLst/>
          </a:prstGeom>
        </p:spPr>
      </p:pic>
    </p:spTree>
    <p:extLst>
      <p:ext uri="{BB962C8B-B14F-4D97-AF65-F5344CB8AC3E}">
        <p14:creationId xmlns:p14="http://schemas.microsoft.com/office/powerpoint/2010/main" val="99543320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9" name="群組 8"/>
          <p:cNvGrpSpPr/>
          <p:nvPr/>
        </p:nvGrpSpPr>
        <p:grpSpPr>
          <a:xfrm>
            <a:off x="2607805" y="4570755"/>
            <a:ext cx="461665" cy="1413164"/>
            <a:chOff x="2700170" y="5157068"/>
            <a:chExt cx="461665" cy="1413164"/>
          </a:xfrm>
        </p:grpSpPr>
        <p:sp>
          <p:nvSpPr>
            <p:cNvPr id="11" name="矩形 10"/>
            <p:cNvSpPr/>
            <p:nvPr/>
          </p:nvSpPr>
          <p:spPr>
            <a:xfrm>
              <a:off x="2750045" y="5231884"/>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12" name="文字方塊 11"/>
            <p:cNvSpPr txBox="1"/>
            <p:nvPr/>
          </p:nvSpPr>
          <p:spPr>
            <a:xfrm rot="5400000">
              <a:off x="2224421" y="5632817"/>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learning</a:t>
              </a:r>
              <a:endParaRPr lang="zh-TW" altLang="en-US" sz="2400" dirty="0">
                <a:solidFill>
                  <a:schemeClr val="tx1"/>
                </a:solidFill>
              </a:endParaRPr>
            </a:p>
          </p:txBody>
        </p:sp>
      </p:grpSp>
      <p:sp>
        <p:nvSpPr>
          <p:cNvPr id="2" name="標題 1"/>
          <p:cNvSpPr>
            <a:spLocks noGrp="1"/>
          </p:cNvSpPr>
          <p:nvPr>
            <p:ph type="title"/>
          </p:nvPr>
        </p:nvSpPr>
        <p:spPr/>
        <p:txBody>
          <a:bodyPr/>
          <a:lstStyle/>
          <a:p>
            <a:r>
              <a:rPr lang="zh-CN" altLang="en-US" dirty="0"/>
              <a:t>异步的序列到序列模式</a:t>
            </a:r>
          </a:p>
        </p:txBody>
      </p:sp>
      <p:sp>
        <p:nvSpPr>
          <p:cNvPr id="3" name="內容版面配置區 2"/>
          <p:cNvSpPr>
            <a:spLocks noGrp="1"/>
          </p:cNvSpPr>
          <p:nvPr>
            <p:ph sz="quarter" idx="1"/>
          </p:nvPr>
        </p:nvSpPr>
        <p:spPr/>
        <p:txBody>
          <a:bodyPr>
            <a:normAutofit/>
          </a:bodyPr>
          <a:lstStyle/>
          <a:p>
            <a:r>
              <a:rPr lang="zh-CN" altLang="en-US" sz="2400" dirty="0"/>
              <a:t>机器翻译</a:t>
            </a:r>
            <a:endParaRPr lang="zh-TW" altLang="en-US" sz="2000" b="1" i="1" u="sng" dirty="0"/>
          </a:p>
          <a:p>
            <a:endParaRPr lang="zh-TW" altLang="en-US" sz="2400" dirty="0"/>
          </a:p>
        </p:txBody>
      </p:sp>
      <p:grpSp>
        <p:nvGrpSpPr>
          <p:cNvPr id="8" name="群組 7"/>
          <p:cNvGrpSpPr/>
          <p:nvPr/>
        </p:nvGrpSpPr>
        <p:grpSpPr>
          <a:xfrm>
            <a:off x="1640749" y="4570756"/>
            <a:ext cx="461665" cy="1413164"/>
            <a:chOff x="1417239" y="5157069"/>
            <a:chExt cx="461665" cy="1413164"/>
          </a:xfrm>
        </p:grpSpPr>
        <p:sp>
          <p:nvSpPr>
            <p:cNvPr id="5" name="矩形 4"/>
            <p:cNvSpPr/>
            <p:nvPr/>
          </p:nvSpPr>
          <p:spPr>
            <a:xfrm>
              <a:off x="1467114" y="5231885"/>
              <a:ext cx="299260" cy="12718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dirty="0"/>
            </a:p>
          </p:txBody>
        </p:sp>
        <p:sp>
          <p:nvSpPr>
            <p:cNvPr id="6" name="文字方塊 5"/>
            <p:cNvSpPr txBox="1"/>
            <p:nvPr/>
          </p:nvSpPr>
          <p:spPr>
            <a:xfrm rot="5400000">
              <a:off x="941490" y="5632818"/>
              <a:ext cx="1413164" cy="461665"/>
            </a:xfrm>
            <a:prstGeom prst="rect">
              <a:avLst/>
            </a:prstGeom>
          </p:spPr>
          <p:style>
            <a:lnRef idx="1">
              <a:schemeClr val="accent2"/>
            </a:lnRef>
            <a:fillRef idx="2">
              <a:schemeClr val="accent2"/>
            </a:fillRef>
            <a:effectRef idx="1">
              <a:schemeClr val="accent2"/>
            </a:effectRef>
            <a:fontRef idx="minor">
              <a:schemeClr val="dk1"/>
            </a:fontRef>
          </p:style>
          <p:txBody>
            <a:bodyPr wrap="square" rtlCol="0">
              <a:spAutoFit/>
            </a:bodyPr>
            <a:lstStyle/>
            <a:p>
              <a:pPr algn="ctr"/>
              <a:r>
                <a:rPr lang="en-US" altLang="zh-TW" sz="2400" dirty="0">
                  <a:solidFill>
                    <a:schemeClr val="tx1"/>
                  </a:solidFill>
                </a:rPr>
                <a:t>machine</a:t>
              </a:r>
              <a:endParaRPr lang="zh-TW" altLang="en-US" sz="2400" dirty="0">
                <a:solidFill>
                  <a:schemeClr val="tx1"/>
                </a:solidFill>
              </a:endParaRPr>
            </a:p>
          </p:txBody>
        </p:sp>
      </p:grpSp>
      <p:sp>
        <p:nvSpPr>
          <p:cNvPr id="14" name="矩形 13"/>
          <p:cNvSpPr/>
          <p:nvPr/>
        </p:nvSpPr>
        <p:spPr>
          <a:xfrm>
            <a:off x="1640749" y="3662151"/>
            <a:ext cx="461666" cy="605813"/>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5" name="矩形 14"/>
          <p:cNvSpPr/>
          <p:nvPr/>
        </p:nvSpPr>
        <p:spPr>
          <a:xfrm>
            <a:off x="2599673"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7" name="矩形 16"/>
          <p:cNvSpPr/>
          <p:nvPr/>
        </p:nvSpPr>
        <p:spPr>
          <a:xfrm>
            <a:off x="3562084"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8" name="矩形 17"/>
          <p:cNvSpPr/>
          <p:nvPr/>
        </p:nvSpPr>
        <p:spPr>
          <a:xfrm>
            <a:off x="4524495"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19" name="矩形 18"/>
          <p:cNvSpPr/>
          <p:nvPr/>
        </p:nvSpPr>
        <p:spPr>
          <a:xfrm>
            <a:off x="5486906"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39" name="矩形 38"/>
          <p:cNvSpPr/>
          <p:nvPr/>
        </p:nvSpPr>
        <p:spPr>
          <a:xfrm>
            <a:off x="2613806" y="2626532"/>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2" name="矩形 41"/>
          <p:cNvSpPr/>
          <p:nvPr/>
        </p:nvSpPr>
        <p:spPr>
          <a:xfrm>
            <a:off x="5481585" y="2613967"/>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22" name="文字方塊 21"/>
          <p:cNvSpPr txBox="1"/>
          <p:nvPr/>
        </p:nvSpPr>
        <p:spPr>
          <a:xfrm>
            <a:off x="2532057" y="2730091"/>
            <a:ext cx="628650" cy="461665"/>
          </a:xfrm>
          <a:prstGeom prst="rect">
            <a:avLst/>
          </a:prstGeom>
          <a:noFill/>
        </p:spPr>
        <p:txBody>
          <a:bodyPr wrap="square" rtlCol="0">
            <a:spAutoFit/>
          </a:bodyPr>
          <a:lstStyle/>
          <a:p>
            <a:pPr algn="ctr"/>
            <a:r>
              <a:rPr lang="zh-CN" altLang="en-US" sz="2400" dirty="0"/>
              <a:t>机</a:t>
            </a:r>
            <a:endParaRPr lang="zh-TW" altLang="en-US" sz="2400" dirty="0"/>
          </a:p>
        </p:txBody>
      </p:sp>
      <p:sp>
        <p:nvSpPr>
          <p:cNvPr id="47" name="文字方塊 46"/>
          <p:cNvSpPr txBox="1"/>
          <p:nvPr/>
        </p:nvSpPr>
        <p:spPr>
          <a:xfrm>
            <a:off x="5386544" y="2729640"/>
            <a:ext cx="628650" cy="461665"/>
          </a:xfrm>
          <a:prstGeom prst="rect">
            <a:avLst/>
          </a:prstGeom>
          <a:noFill/>
        </p:spPr>
        <p:txBody>
          <a:bodyPr wrap="square" rtlCol="0">
            <a:spAutoFit/>
          </a:bodyPr>
          <a:lstStyle/>
          <a:p>
            <a:pPr algn="ctr"/>
            <a:r>
              <a:rPr lang="zh-CN" altLang="en-US" sz="2400" dirty="0"/>
              <a:t>习</a:t>
            </a:r>
            <a:endParaRPr lang="zh-TW" altLang="en-US" sz="2400" dirty="0"/>
          </a:p>
        </p:txBody>
      </p:sp>
      <p:cxnSp>
        <p:nvCxnSpPr>
          <p:cNvPr id="2048" name="直線單箭頭接點 2047"/>
          <p:cNvCxnSpPr/>
          <p:nvPr/>
        </p:nvCxnSpPr>
        <p:spPr>
          <a:xfrm flipV="1">
            <a:off x="1886984"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1" name="直線單箭頭接點 50"/>
          <p:cNvCxnSpPr/>
          <p:nvPr/>
        </p:nvCxnSpPr>
        <p:spPr>
          <a:xfrm flipV="1">
            <a:off x="2842336" y="4258046"/>
            <a:ext cx="0" cy="312708"/>
          </a:xfrm>
          <a:prstGeom prst="straightConnector1">
            <a:avLst/>
          </a:prstGeom>
          <a:ln w="25400">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52" name="直線單箭頭接點 51"/>
          <p:cNvCxnSpPr/>
          <p:nvPr/>
        </p:nvCxnSpPr>
        <p:spPr>
          <a:xfrm flipV="1">
            <a:off x="2851776" y="3330828"/>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nvGrpSpPr>
          <p:cNvPr id="10" name="群組 9"/>
          <p:cNvGrpSpPr/>
          <p:nvPr/>
        </p:nvGrpSpPr>
        <p:grpSpPr>
          <a:xfrm>
            <a:off x="3460659" y="2632514"/>
            <a:ext cx="628650" cy="1029120"/>
            <a:chOff x="3859511" y="3051365"/>
            <a:chExt cx="628650" cy="1029120"/>
          </a:xfrm>
        </p:grpSpPr>
        <p:sp>
          <p:nvSpPr>
            <p:cNvPr id="40" name="矩形 39"/>
            <p:cNvSpPr/>
            <p:nvPr/>
          </p:nvSpPr>
          <p:spPr>
            <a:xfrm>
              <a:off x="3941260"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5" name="文字方塊 44"/>
            <p:cNvSpPr txBox="1"/>
            <p:nvPr/>
          </p:nvSpPr>
          <p:spPr>
            <a:xfrm>
              <a:off x="3859511" y="3171950"/>
              <a:ext cx="628650" cy="461665"/>
            </a:xfrm>
            <a:prstGeom prst="rect">
              <a:avLst/>
            </a:prstGeom>
            <a:noFill/>
          </p:spPr>
          <p:txBody>
            <a:bodyPr wrap="square" rtlCol="0">
              <a:spAutoFit/>
            </a:bodyPr>
            <a:lstStyle/>
            <a:p>
              <a:pPr algn="ctr"/>
              <a:r>
                <a:rPr lang="zh-TW" altLang="en-US" sz="2400" dirty="0"/>
                <a:t>器</a:t>
              </a:r>
            </a:p>
          </p:txBody>
        </p:sp>
        <p:cxnSp>
          <p:nvCxnSpPr>
            <p:cNvPr id="53" name="直線單箭頭接點 52"/>
            <p:cNvCxnSpPr/>
            <p:nvPr/>
          </p:nvCxnSpPr>
          <p:spPr>
            <a:xfrm flipV="1">
              <a:off x="4179230" y="3767777"/>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 name="群組 12"/>
          <p:cNvGrpSpPr/>
          <p:nvPr/>
        </p:nvGrpSpPr>
        <p:grpSpPr>
          <a:xfrm>
            <a:off x="4416260" y="2594165"/>
            <a:ext cx="628650" cy="1012422"/>
            <a:chOff x="4815276" y="3051365"/>
            <a:chExt cx="628650" cy="1012422"/>
          </a:xfrm>
        </p:grpSpPr>
        <p:sp>
          <p:nvSpPr>
            <p:cNvPr id="41" name="矩形 40"/>
            <p:cNvSpPr/>
            <p:nvPr/>
          </p:nvSpPr>
          <p:spPr>
            <a:xfrm>
              <a:off x="4903671" y="3051365"/>
              <a:ext cx="465153" cy="677590"/>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6" name="文字方塊 45"/>
            <p:cNvSpPr txBox="1"/>
            <p:nvPr/>
          </p:nvSpPr>
          <p:spPr>
            <a:xfrm>
              <a:off x="4815276" y="3167039"/>
              <a:ext cx="628650" cy="461665"/>
            </a:xfrm>
            <a:prstGeom prst="rect">
              <a:avLst/>
            </a:prstGeom>
            <a:noFill/>
          </p:spPr>
          <p:txBody>
            <a:bodyPr wrap="square" rtlCol="0">
              <a:spAutoFit/>
            </a:bodyPr>
            <a:lstStyle/>
            <a:p>
              <a:pPr algn="ctr"/>
              <a:r>
                <a:rPr lang="zh-CN" altLang="en-US" sz="2400" dirty="0"/>
                <a:t>学</a:t>
              </a:r>
              <a:endParaRPr lang="zh-TW" altLang="en-US" sz="2400" dirty="0"/>
            </a:p>
          </p:txBody>
        </p:sp>
        <p:cxnSp>
          <p:nvCxnSpPr>
            <p:cNvPr id="54" name="直線單箭頭接點 53"/>
            <p:cNvCxnSpPr/>
            <p:nvPr/>
          </p:nvCxnSpPr>
          <p:spPr>
            <a:xfrm flipV="1">
              <a:off x="5141641" y="37510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grpSp>
      <p:cxnSp>
        <p:nvCxnSpPr>
          <p:cNvPr id="55" name="直線單箭頭接點 54"/>
          <p:cNvCxnSpPr/>
          <p:nvPr/>
        </p:nvCxnSpPr>
        <p:spPr>
          <a:xfrm flipV="1">
            <a:off x="5732408" y="3330379"/>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57" name="直線單箭頭接點 56"/>
          <p:cNvCxnSpPr/>
          <p:nvPr/>
        </p:nvCxnSpPr>
        <p:spPr>
          <a:xfrm>
            <a:off x="2120715" y="3948592"/>
            <a:ext cx="478958" cy="0"/>
          </a:xfrm>
          <a:prstGeom prst="straightConnector1">
            <a:avLst/>
          </a:prstGeom>
          <a:ln w="2540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59" name="直線單箭頭接點 58"/>
          <p:cNvCxnSpPr/>
          <p:nvPr/>
        </p:nvCxnSpPr>
        <p:spPr>
          <a:xfrm>
            <a:off x="3071136" y="395136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線單箭頭接點 59"/>
          <p:cNvCxnSpPr/>
          <p:nvPr/>
        </p:nvCxnSpPr>
        <p:spPr>
          <a:xfrm>
            <a:off x="4038182" y="3954142"/>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線單箭頭接點 60"/>
          <p:cNvCxnSpPr/>
          <p:nvPr/>
        </p:nvCxnSpPr>
        <p:spPr>
          <a:xfrm>
            <a:off x="4988596"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38" name="矩形 37"/>
          <p:cNvSpPr/>
          <p:nvPr/>
        </p:nvSpPr>
        <p:spPr>
          <a:xfrm>
            <a:off x="6477887" y="3662151"/>
            <a:ext cx="465153" cy="605814"/>
          </a:xfrm>
          <a:prstGeom prst="rect">
            <a:avLst/>
          </a:prstGeom>
        </p:spPr>
        <p:style>
          <a:lnRef idx="1">
            <a:schemeClr val="accent6"/>
          </a:lnRef>
          <a:fillRef idx="2">
            <a:schemeClr val="accent6"/>
          </a:fillRef>
          <a:effectRef idx="1">
            <a:schemeClr val="accent6"/>
          </a:effectRef>
          <a:fontRef idx="minor">
            <a:schemeClr val="dk1"/>
          </a:fontRef>
        </p:style>
        <p:txBody>
          <a:bodyPr rtlCol="0" anchor="ctr"/>
          <a:lstStyle/>
          <a:p>
            <a:pPr algn="ctr"/>
            <a:endParaRPr lang="zh-TW" altLang="en-US" dirty="0"/>
          </a:p>
        </p:txBody>
      </p:sp>
      <p:sp>
        <p:nvSpPr>
          <p:cNvPr id="43" name="矩形 42"/>
          <p:cNvSpPr/>
          <p:nvPr/>
        </p:nvSpPr>
        <p:spPr>
          <a:xfrm>
            <a:off x="6443070" y="2626083"/>
            <a:ext cx="465153" cy="665474"/>
          </a:xfrm>
          <a:prstGeom prst="rect">
            <a:avLst/>
          </a:prstGeom>
        </p:spPr>
        <p:style>
          <a:lnRef idx="1">
            <a:schemeClr val="accent1"/>
          </a:lnRef>
          <a:fillRef idx="2">
            <a:schemeClr val="accent1"/>
          </a:fillRef>
          <a:effectRef idx="1">
            <a:schemeClr val="accent1"/>
          </a:effectRef>
          <a:fontRef idx="minor">
            <a:schemeClr val="dk1"/>
          </a:fontRef>
        </p:style>
        <p:txBody>
          <a:bodyPr rtlCol="0" anchor="ctr"/>
          <a:lstStyle/>
          <a:p>
            <a:pPr algn="ctr"/>
            <a:endParaRPr lang="zh-TW" altLang="en-US" dirty="0"/>
          </a:p>
        </p:txBody>
      </p:sp>
      <p:sp>
        <p:nvSpPr>
          <p:cNvPr id="44" name="文字方塊 43"/>
          <p:cNvSpPr txBox="1"/>
          <p:nvPr/>
        </p:nvSpPr>
        <p:spPr>
          <a:xfrm>
            <a:off x="6348029" y="2729640"/>
            <a:ext cx="628650" cy="461665"/>
          </a:xfrm>
          <a:prstGeom prst="rect">
            <a:avLst/>
          </a:prstGeom>
          <a:noFill/>
        </p:spPr>
        <p:txBody>
          <a:bodyPr wrap="square" rtlCol="0">
            <a:spAutoFit/>
          </a:bodyPr>
          <a:lstStyle/>
          <a:p>
            <a:pPr algn="ctr"/>
            <a:r>
              <a:rPr lang="zh-CN" altLang="en-US" sz="2400" dirty="0"/>
              <a:t>。</a:t>
            </a:r>
            <a:endParaRPr lang="zh-TW" altLang="en-US" sz="2400" dirty="0"/>
          </a:p>
        </p:txBody>
      </p:sp>
      <p:cxnSp>
        <p:nvCxnSpPr>
          <p:cNvPr id="48" name="直線單箭頭接點 47"/>
          <p:cNvCxnSpPr/>
          <p:nvPr/>
        </p:nvCxnSpPr>
        <p:spPr>
          <a:xfrm flipV="1">
            <a:off x="6681040" y="3313681"/>
            <a:ext cx="0" cy="312708"/>
          </a:xfrm>
          <a:prstGeom prst="straightConnector1">
            <a:avLst/>
          </a:prstGeom>
          <a:ln w="25400">
            <a:solidFill>
              <a:srgbClr val="0000FF"/>
            </a:solidFill>
            <a:tailEnd type="triangle"/>
          </a:ln>
        </p:spPr>
        <p:style>
          <a:lnRef idx="1">
            <a:schemeClr val="accent1"/>
          </a:lnRef>
          <a:fillRef idx="0">
            <a:schemeClr val="accent1"/>
          </a:fillRef>
          <a:effectRef idx="0">
            <a:schemeClr val="accent1"/>
          </a:effectRef>
          <a:fontRef idx="minor">
            <a:schemeClr val="tx1"/>
          </a:fontRef>
        </p:style>
      </p:cxnSp>
      <p:cxnSp>
        <p:nvCxnSpPr>
          <p:cNvPr id="49" name="直線單箭頭接點 48"/>
          <p:cNvCxnSpPr/>
          <p:nvPr/>
        </p:nvCxnSpPr>
        <p:spPr>
          <a:xfrm>
            <a:off x="5979577" y="3956917"/>
            <a:ext cx="478958" cy="0"/>
          </a:xfrm>
          <a:prstGeom prst="straightConnector1">
            <a:avLst/>
          </a:prstGeom>
          <a:ln w="38100">
            <a:solidFill>
              <a:srgbClr val="FFC000"/>
            </a:solidFill>
            <a:tailEnd type="triangle"/>
          </a:ln>
        </p:spPr>
        <p:style>
          <a:lnRef idx="1">
            <a:schemeClr val="accent1"/>
          </a:lnRef>
          <a:fillRef idx="0">
            <a:schemeClr val="accent1"/>
          </a:fillRef>
          <a:effectRef idx="0">
            <a:schemeClr val="accent1"/>
          </a:effectRef>
          <a:fontRef idx="minor">
            <a:schemeClr val="tx1"/>
          </a:fontRef>
        </p:style>
      </p:cxnSp>
      <p:sp>
        <p:nvSpPr>
          <p:cNvPr id="7" name="手繪多邊形 6"/>
          <p:cNvSpPr/>
          <p:nvPr/>
        </p:nvSpPr>
        <p:spPr>
          <a:xfrm>
            <a:off x="3048000"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89" name="手繪多邊形 88"/>
          <p:cNvSpPr/>
          <p:nvPr/>
        </p:nvSpPr>
        <p:spPr>
          <a:xfrm>
            <a:off x="4018078" y="2952762"/>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0" name="手繪多邊形 89"/>
          <p:cNvSpPr/>
          <p:nvPr/>
        </p:nvSpPr>
        <p:spPr>
          <a:xfrm>
            <a:off x="4989458" y="297180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91" name="手繪多邊形 90"/>
          <p:cNvSpPr/>
          <p:nvPr/>
        </p:nvSpPr>
        <p:spPr>
          <a:xfrm>
            <a:off x="5960924" y="2929420"/>
            <a:ext cx="742950" cy="1853860"/>
          </a:xfrm>
          <a:custGeom>
            <a:avLst/>
            <a:gdLst>
              <a:gd name="connsiteX0" fmla="*/ 0 w 742950"/>
              <a:gd name="connsiteY0" fmla="*/ 0 h 1853860"/>
              <a:gd name="connsiteX1" fmla="*/ 247650 w 742950"/>
              <a:gd name="connsiteY1" fmla="*/ 438150 h 1853860"/>
              <a:gd name="connsiteX2" fmla="*/ 285750 w 742950"/>
              <a:gd name="connsiteY2" fmla="*/ 1638300 h 1853860"/>
              <a:gd name="connsiteX3" fmla="*/ 552450 w 742950"/>
              <a:gd name="connsiteY3" fmla="*/ 1828800 h 1853860"/>
              <a:gd name="connsiteX4" fmla="*/ 742950 w 742950"/>
              <a:gd name="connsiteY4" fmla="*/ 1333500 h 18538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742950" h="1853860">
                <a:moveTo>
                  <a:pt x="0" y="0"/>
                </a:moveTo>
                <a:cubicBezTo>
                  <a:pt x="100012" y="82550"/>
                  <a:pt x="200025" y="165100"/>
                  <a:pt x="247650" y="438150"/>
                </a:cubicBezTo>
                <a:cubicBezTo>
                  <a:pt x="295275" y="711200"/>
                  <a:pt x="234950" y="1406525"/>
                  <a:pt x="285750" y="1638300"/>
                </a:cubicBezTo>
                <a:cubicBezTo>
                  <a:pt x="336550" y="1870075"/>
                  <a:pt x="476250" y="1879600"/>
                  <a:pt x="552450" y="1828800"/>
                </a:cubicBezTo>
                <a:cubicBezTo>
                  <a:pt x="628650" y="1778000"/>
                  <a:pt x="685800" y="1555750"/>
                  <a:pt x="742950" y="1333500"/>
                </a:cubicBezTo>
              </a:path>
            </a:pathLst>
          </a:custGeom>
          <a:noFill/>
          <a:ln w="28575">
            <a:solidFill>
              <a:schemeClr val="tx1"/>
            </a:solidFill>
            <a:headEnd type="none" w="med" len="med"/>
            <a:tailEnd type="triangle" w="med" len="med"/>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TW" altLang="en-US"/>
          </a:p>
        </p:txBody>
      </p:sp>
      <p:sp>
        <p:nvSpPr>
          <p:cNvPr id="50" name="矩形 49"/>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658521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60"/>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9"/>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9"/>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42"/>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47"/>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5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61"/>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0"/>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8"/>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43"/>
                                        </p:tgtEl>
                                        <p:attrNameLst>
                                          <p:attrName>style.visibility</p:attrName>
                                        </p:attrNameLst>
                                      </p:cBhvr>
                                      <p:to>
                                        <p:strVal val="visible"/>
                                      </p:to>
                                    </p:set>
                                  </p:childTnLst>
                                </p:cTn>
                              </p:par>
                              <p:par>
                                <p:cTn id="51" presetID="1" presetClass="entr" presetSubtype="0" fill="hold" grpId="0" nodeType="withEffect">
                                  <p:stCondLst>
                                    <p:cond delay="0"/>
                                  </p:stCondLst>
                                  <p:childTnLst>
                                    <p:set>
                                      <p:cBhvr>
                                        <p:cTn id="52" dur="1" fill="hold">
                                          <p:stCondLst>
                                            <p:cond delay="0"/>
                                          </p:stCondLst>
                                        </p:cTn>
                                        <p:tgtEl>
                                          <p:spTgt spid="44"/>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48"/>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49"/>
                                        </p:tgtEl>
                                        <p:attrNameLst>
                                          <p:attrName>style.visibility</p:attrName>
                                        </p:attrNameLst>
                                      </p:cBhvr>
                                      <p:to>
                                        <p:strVal val="visible"/>
                                      </p:to>
                                    </p:set>
                                  </p:childTnLst>
                                </p:cTn>
                              </p:par>
                              <p:par>
                                <p:cTn id="57" presetID="1" presetClass="entr" presetSubtype="0" fill="hold" grpId="0" nodeType="withEffect">
                                  <p:stCondLst>
                                    <p:cond delay="0"/>
                                  </p:stCondLst>
                                  <p:childTnLst>
                                    <p:set>
                                      <p:cBhvr>
                                        <p:cTn id="58" dur="1" fill="hold">
                                          <p:stCondLst>
                                            <p:cond delay="0"/>
                                          </p:stCondLst>
                                        </p:cTn>
                                        <p:tgtEl>
                                          <p:spTgt spid="9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39" grpId="0" animBg="1"/>
      <p:bldP spid="42" grpId="0" animBg="1"/>
      <p:bldP spid="22" grpId="0"/>
      <p:bldP spid="47" grpId="0"/>
      <p:bldP spid="38" grpId="0" animBg="1"/>
      <p:bldP spid="43" grpId="0" animBg="1"/>
      <p:bldP spid="44" grpId="0"/>
      <p:bldP spid="7" grpId="0" animBg="1"/>
      <p:bldP spid="89" grpId="0" animBg="1"/>
      <p:bldP spid="90" grpId="0" animBg="1"/>
      <p:bldP spid="91"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玻尔兹曼机的参数学习</a:t>
            </a:r>
          </a:p>
        </p:txBody>
      </p:sp>
      <p:sp>
        <p:nvSpPr>
          <p:cNvPr id="3" name="内容占位符 2"/>
          <p:cNvSpPr>
            <a:spLocks noGrp="1"/>
          </p:cNvSpPr>
          <p:nvPr>
            <p:ph sz="quarter" idx="1"/>
          </p:nvPr>
        </p:nvSpPr>
        <p:spPr/>
        <p:txBody>
          <a:bodyPr/>
          <a:lstStyle/>
          <a:p>
            <a:r>
              <a:rPr lang="zh-CN" altLang="en-US" dirty="0"/>
              <a:t>最大似然估计</a:t>
            </a:r>
            <a:endParaRPr lang="en-US" altLang="zh-CN" dirty="0"/>
          </a:p>
          <a:p>
            <a:endParaRPr lang="en-US" altLang="zh-CN" dirty="0"/>
          </a:p>
          <a:p>
            <a:endParaRPr lang="en-US" altLang="zh-CN" dirty="0"/>
          </a:p>
          <a:p>
            <a:endParaRPr lang="en-US" altLang="zh-CN" dirty="0"/>
          </a:p>
          <a:p>
            <a:r>
              <a:rPr lang="zh-CN" altLang="en-US" dirty="0"/>
              <a:t>采用梯度上升法</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1905000"/>
            <a:ext cx="2324356" cy="639304"/>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524000" y="4419600"/>
            <a:ext cx="5942024" cy="1066800"/>
          </a:xfrm>
          <a:prstGeom prst="rect">
            <a:avLst/>
          </a:prstGeom>
        </p:spPr>
      </p:pic>
    </p:spTree>
    <p:extLst>
      <p:ext uri="{BB962C8B-B14F-4D97-AF65-F5344CB8AC3E}">
        <p14:creationId xmlns:p14="http://schemas.microsoft.com/office/powerpoint/2010/main" val="59135811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玻尔兹曼机的参数学习</a:t>
            </a:r>
          </a:p>
        </p:txBody>
      </p:sp>
      <p:sp>
        <p:nvSpPr>
          <p:cNvPr id="3" name="内容占位符 2"/>
          <p:cNvSpPr>
            <a:spLocks noGrp="1"/>
          </p:cNvSpPr>
          <p:nvPr>
            <p:ph sz="quarter" idx="1"/>
          </p:nvPr>
        </p:nvSpPr>
        <p:spPr/>
        <p:txBody>
          <a:bodyPr/>
          <a:lstStyle/>
          <a:p>
            <a:r>
              <a:rPr lang="zh-CN" altLang="en-US" dirty="0"/>
              <a:t>基于</a:t>
            </a:r>
            <a:r>
              <a:rPr lang="en-US" altLang="zh-CN" dirty="0"/>
              <a:t>Gibbs</a:t>
            </a:r>
            <a:r>
              <a:rPr lang="zh-CN" altLang="en-US" dirty="0"/>
              <a:t>采样来进行近似求解</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4400" y="1828800"/>
            <a:ext cx="7185532" cy="1290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447800" y="4343400"/>
            <a:ext cx="5300581" cy="762000"/>
          </a:xfrm>
          <a:prstGeom prst="rect">
            <a:avLst/>
          </a:prstGeom>
        </p:spPr>
      </p:pic>
      <p:cxnSp>
        <p:nvCxnSpPr>
          <p:cNvPr id="7" name="直接连接符 6"/>
          <p:cNvCxnSpPr/>
          <p:nvPr/>
        </p:nvCxnSpPr>
        <p:spPr>
          <a:xfrm>
            <a:off x="4267200" y="2819400"/>
            <a:ext cx="18288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8" name="直接连接符 7"/>
          <p:cNvCxnSpPr/>
          <p:nvPr/>
        </p:nvCxnSpPr>
        <p:spPr>
          <a:xfrm>
            <a:off x="6324600" y="2819400"/>
            <a:ext cx="16002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0" name="直接连接符 9"/>
          <p:cNvCxnSpPr/>
          <p:nvPr/>
        </p:nvCxnSpPr>
        <p:spPr>
          <a:xfrm>
            <a:off x="3581400" y="4953000"/>
            <a:ext cx="13716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1" name="直接连接符 10"/>
          <p:cNvCxnSpPr/>
          <p:nvPr/>
        </p:nvCxnSpPr>
        <p:spPr>
          <a:xfrm>
            <a:off x="5257800" y="4953000"/>
            <a:ext cx="1143000" cy="0"/>
          </a:xfrm>
          <a:prstGeom prst="line">
            <a:avLst/>
          </a:prstGeom>
          <a:ln w="28575">
            <a:solidFill>
              <a:schemeClr val="accent3"/>
            </a:solidFill>
          </a:ln>
        </p:spPr>
        <p:style>
          <a:lnRef idx="1">
            <a:schemeClr val="accent1"/>
          </a:lnRef>
          <a:fillRef idx="0">
            <a:schemeClr val="accent1"/>
          </a:fillRef>
          <a:effectRef idx="0">
            <a:schemeClr val="accent1"/>
          </a:effectRef>
          <a:fontRef idx="minor">
            <a:schemeClr val="tx1"/>
          </a:fontRef>
        </p:style>
      </p:cxnSp>
      <p:cxnSp>
        <p:nvCxnSpPr>
          <p:cNvPr id="19" name="直接箭头连接符 18"/>
          <p:cNvCxnSpPr>
            <a:endCxn id="5" idx="0"/>
          </p:cNvCxnSpPr>
          <p:nvPr/>
        </p:nvCxnSpPr>
        <p:spPr>
          <a:xfrm flipH="1">
            <a:off x="4098091" y="2895601"/>
            <a:ext cx="931109" cy="14477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cxnSp>
        <p:nvCxnSpPr>
          <p:cNvPr id="21" name="直接箭头连接符 20"/>
          <p:cNvCxnSpPr/>
          <p:nvPr/>
        </p:nvCxnSpPr>
        <p:spPr>
          <a:xfrm flipH="1">
            <a:off x="6201153" y="2902581"/>
            <a:ext cx="931109" cy="1447799"/>
          </a:xfrm>
          <a:prstGeom prst="straightConnector1">
            <a:avLst/>
          </a:prstGeom>
          <a:ln w="28575">
            <a:solidFill>
              <a:schemeClr val="accent3"/>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447542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受限玻尔兹曼机（</a:t>
            </a:r>
            <a:r>
              <a:rPr lang="en-US" altLang="zh-CN" dirty="0"/>
              <a:t>Restricted Boltzmann Machines</a:t>
            </a:r>
            <a:r>
              <a:rPr lang="zh-CN" altLang="en-US" dirty="0"/>
              <a:t>，</a:t>
            </a:r>
            <a:r>
              <a:rPr lang="en-US" altLang="zh-CN" dirty="0"/>
              <a:t>RBM</a:t>
            </a:r>
            <a:r>
              <a:rPr lang="zh-CN" altLang="en-US" dirty="0"/>
              <a:t>）</a:t>
            </a:r>
          </a:p>
        </p:txBody>
      </p:sp>
      <p:sp>
        <p:nvSpPr>
          <p:cNvPr id="3" name="内容占位符 2"/>
          <p:cNvSpPr>
            <a:spLocks noGrp="1"/>
          </p:cNvSpPr>
          <p:nvPr>
            <p:ph sz="quarter" idx="1"/>
          </p:nvPr>
        </p:nvSpPr>
        <p:spPr/>
        <p:txBody>
          <a:bodyPr/>
          <a:lstStyle/>
          <a:p>
            <a:pPr lvl="1"/>
            <a:r>
              <a:rPr lang="zh-CN" altLang="en-US" dirty="0"/>
              <a:t>受限玻尔兹曼机是一个二分图结构的无向图模型。</a:t>
            </a:r>
            <a:endParaRPr lang="en-US" altLang="zh-CN" dirty="0"/>
          </a:p>
          <a:p>
            <a:pPr lvl="2"/>
            <a:r>
              <a:rPr lang="zh-CN" altLang="en-US" dirty="0"/>
              <a:t>在受限玻尔兹曼机中，变量可以为两组，分别为隐藏层和可见层（或输入层）。</a:t>
            </a:r>
            <a:endParaRPr lang="en-US" altLang="zh-CN" dirty="0"/>
          </a:p>
          <a:p>
            <a:pPr lvl="2"/>
            <a:r>
              <a:rPr lang="zh-CN" altLang="en-US" dirty="0"/>
              <a:t>节点变量的取值为</a:t>
            </a:r>
            <a:r>
              <a:rPr lang="en-US" altLang="zh-CN" dirty="0"/>
              <a:t>0</a:t>
            </a:r>
            <a:r>
              <a:rPr lang="zh-CN" altLang="en-US" dirty="0"/>
              <a:t>或</a:t>
            </a:r>
            <a:r>
              <a:rPr lang="en-US" altLang="zh-CN" dirty="0"/>
              <a:t>1</a:t>
            </a:r>
            <a:r>
              <a:rPr lang="zh-CN" altLang="en-US" dirty="0"/>
              <a:t>。</a:t>
            </a:r>
          </a:p>
          <a:p>
            <a:pPr lvl="2"/>
            <a:r>
              <a:rPr lang="zh-CN" altLang="en-US" dirty="0"/>
              <a:t>和两层的全连接神经网络的结构相同。</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57200" y="3962400"/>
            <a:ext cx="4513758" cy="1724234"/>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52981" y="4186253"/>
            <a:ext cx="3210373" cy="1276528"/>
          </a:xfrm>
          <a:prstGeom prst="rect">
            <a:avLst/>
          </a:prstGeom>
        </p:spPr>
      </p:pic>
    </p:spTree>
    <p:extLst>
      <p:ext uri="{BB962C8B-B14F-4D97-AF65-F5344CB8AC3E}">
        <p14:creationId xmlns:p14="http://schemas.microsoft.com/office/powerpoint/2010/main" val="283751042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深度信念网络</a:t>
            </a:r>
          </a:p>
        </p:txBody>
      </p:sp>
    </p:spTree>
    <p:extLst>
      <p:ext uri="{BB962C8B-B14F-4D97-AF65-F5344CB8AC3E}">
        <p14:creationId xmlns:p14="http://schemas.microsoft.com/office/powerpoint/2010/main" val="1376736938"/>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深度信念网络（</a:t>
            </a:r>
            <a:r>
              <a:rPr lang="en-US" altLang="zh-CN" dirty="0"/>
              <a:t>Deep Belief Network</a:t>
            </a:r>
            <a:r>
              <a:rPr lang="zh-CN" altLang="en-US" dirty="0"/>
              <a:t>，</a:t>
            </a:r>
            <a:r>
              <a:rPr lang="en-US" altLang="zh-CN" dirty="0"/>
              <a:t>DBN</a:t>
            </a:r>
            <a:r>
              <a:rPr lang="zh-CN" altLang="en-US" dirty="0"/>
              <a:t>）</a:t>
            </a:r>
          </a:p>
        </p:txBody>
      </p:sp>
      <p:sp>
        <p:nvSpPr>
          <p:cNvPr id="3" name="内容占位符 2"/>
          <p:cNvSpPr>
            <a:spLocks noGrp="1"/>
          </p:cNvSpPr>
          <p:nvPr>
            <p:ph sz="quarter" idx="1"/>
          </p:nvPr>
        </p:nvSpPr>
        <p:spPr/>
        <p:txBody>
          <a:bodyPr/>
          <a:lstStyle/>
          <a:p>
            <a:pPr lvl="1"/>
            <a:r>
              <a:rPr lang="zh-CN" altLang="en-US" dirty="0"/>
              <a:t>深度信念网络是深度的有向的概率图模型，其图结构由多层的节点构成。</a:t>
            </a:r>
            <a:endParaRPr lang="en-US" altLang="zh-CN" dirty="0"/>
          </a:p>
          <a:p>
            <a:pPr lvl="2"/>
            <a:r>
              <a:rPr lang="zh-CN" altLang="en-US" dirty="0"/>
              <a:t>和全连接的神经网络结构相同。</a:t>
            </a:r>
            <a:endParaRPr lang="en-US" altLang="zh-CN" dirty="0"/>
          </a:p>
          <a:p>
            <a:pPr lvl="2"/>
            <a:r>
              <a:rPr lang="zh-CN" altLang="en-US" dirty="0"/>
              <a:t>顶部的两层为一个无向图，可以看做是一个受限玻尔兹曼机。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124200"/>
            <a:ext cx="6044103" cy="2727960"/>
          </a:xfrm>
          <a:prstGeom prst="rect">
            <a:avLst/>
          </a:prstGeom>
        </p:spPr>
      </p:pic>
      <p:sp>
        <p:nvSpPr>
          <p:cNvPr id="5" name="文本框 4"/>
          <p:cNvSpPr txBox="1"/>
          <p:nvPr/>
        </p:nvSpPr>
        <p:spPr>
          <a:xfrm>
            <a:off x="1371601" y="4800600"/>
            <a:ext cx="1107996" cy="369332"/>
          </a:xfrm>
          <a:prstGeom prst="rect">
            <a:avLst/>
          </a:prstGeom>
          <a:noFill/>
        </p:spPr>
        <p:txBody>
          <a:bodyPr wrap="none" rtlCol="0">
            <a:spAutoFit/>
          </a:bodyPr>
          <a:lstStyle/>
          <a:p>
            <a:r>
              <a:rPr lang="zh-CN" altLang="en-US" dirty="0">
                <a:solidFill>
                  <a:srgbClr val="FF0000"/>
                </a:solidFill>
              </a:rPr>
              <a:t>认知权重</a:t>
            </a:r>
          </a:p>
        </p:txBody>
      </p:sp>
      <p:sp>
        <p:nvSpPr>
          <p:cNvPr id="6" name="文本框 5"/>
          <p:cNvSpPr txBox="1"/>
          <p:nvPr/>
        </p:nvSpPr>
        <p:spPr>
          <a:xfrm>
            <a:off x="7848601" y="4632803"/>
            <a:ext cx="1107996" cy="369332"/>
          </a:xfrm>
          <a:prstGeom prst="rect">
            <a:avLst/>
          </a:prstGeom>
          <a:noFill/>
        </p:spPr>
        <p:txBody>
          <a:bodyPr wrap="none" rtlCol="0">
            <a:spAutoFit/>
          </a:bodyPr>
          <a:lstStyle/>
          <a:p>
            <a:r>
              <a:rPr lang="zh-CN" altLang="en-US" dirty="0">
                <a:solidFill>
                  <a:srgbClr val="FF0000"/>
                </a:solidFill>
              </a:rPr>
              <a:t>生成权重</a:t>
            </a:r>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555418" y="5852160"/>
            <a:ext cx="3222256" cy="353795"/>
          </a:xfrm>
          <a:prstGeom prst="rect">
            <a:avLst/>
          </a:prstGeom>
        </p:spPr>
      </p:pic>
    </p:spTree>
    <p:extLst>
      <p:ext uri="{BB962C8B-B14F-4D97-AF65-F5344CB8AC3E}">
        <p14:creationId xmlns:p14="http://schemas.microsoft.com/office/powerpoint/2010/main" val="3610465207"/>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训练深度信念网络</a:t>
            </a:r>
            <a:r>
              <a:rPr lang="en-US" altLang="zh-CN" dirty="0"/>
              <a:t>-</a:t>
            </a:r>
            <a:r>
              <a:rPr lang="zh-CN" altLang="en-US" dirty="0"/>
              <a:t>逐层训练</a:t>
            </a:r>
          </a:p>
        </p:txBody>
      </p:sp>
      <p:sp>
        <p:nvSpPr>
          <p:cNvPr id="3" name="内容占位符 2"/>
          <p:cNvSpPr>
            <a:spLocks noGrp="1"/>
          </p:cNvSpPr>
          <p:nvPr>
            <p:ph sz="quarter" idx="1"/>
          </p:nvPr>
        </p:nvSpPr>
        <p:spPr/>
        <p:txBody>
          <a:bodyPr/>
          <a:lstStyle/>
          <a:p>
            <a:pPr lvl="1"/>
            <a:r>
              <a:rPr lang="zh-CN" altLang="en-US" dirty="0">
                <a:solidFill>
                  <a:srgbClr val="FF0000"/>
                </a:solidFill>
              </a:rPr>
              <a:t>逐层训练</a:t>
            </a:r>
            <a:r>
              <a:rPr lang="zh-CN" altLang="en-US" dirty="0"/>
              <a:t>是能够有效训练深度模型的最早的方法。</a:t>
            </a:r>
          </a:p>
        </p:txBody>
      </p:sp>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2000" y="1673817"/>
            <a:ext cx="7253874" cy="4559343"/>
          </a:xfrm>
          <a:prstGeom prst="rect">
            <a:avLst/>
          </a:prstGeom>
        </p:spPr>
      </p:pic>
    </p:spTree>
    <p:extLst>
      <p:ext uri="{BB962C8B-B14F-4D97-AF65-F5344CB8AC3E}">
        <p14:creationId xmlns:p14="http://schemas.microsoft.com/office/powerpoint/2010/main" val="19817923"/>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深度生成模型</a:t>
            </a:r>
          </a:p>
        </p:txBody>
      </p:sp>
    </p:spTree>
    <p:extLst>
      <p:ext uri="{BB962C8B-B14F-4D97-AF65-F5344CB8AC3E}">
        <p14:creationId xmlns:p14="http://schemas.microsoft.com/office/powerpoint/2010/main" val="3926097242"/>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深度生成模型</a:t>
            </a:r>
          </a:p>
        </p:txBody>
      </p:sp>
      <p:sp>
        <p:nvSpPr>
          <p:cNvPr id="4" name="内容占位符 3"/>
          <p:cNvSpPr>
            <a:spLocks noGrp="1"/>
          </p:cNvSpPr>
          <p:nvPr>
            <p:ph sz="quarter" idx="1"/>
          </p:nvPr>
        </p:nvSpPr>
        <p:spPr/>
        <p:txBody>
          <a:bodyPr/>
          <a:lstStyle/>
          <a:p>
            <a:r>
              <a:rPr lang="zh-CN" altLang="en-US" dirty="0"/>
              <a:t>深度生成模型就是利用神经网络来建模条件分布</a:t>
            </a:r>
            <a:r>
              <a:rPr lang="en-US" altLang="zh-CN" dirty="0"/>
              <a:t>p(</a:t>
            </a:r>
            <a:r>
              <a:rPr lang="en-US" altLang="zh-CN" dirty="0" err="1"/>
              <a:t>x|z;θ</a:t>
            </a:r>
            <a:r>
              <a:rPr lang="en-US" altLang="zh-CN" dirty="0"/>
              <a:t>)</a:t>
            </a:r>
            <a:r>
              <a:rPr lang="zh-CN" altLang="en-US" dirty="0"/>
              <a:t>。</a:t>
            </a:r>
          </a:p>
          <a:p>
            <a:pPr lvl="1"/>
            <a:r>
              <a:rPr lang="zh-CN" altLang="en-US" dirty="0"/>
              <a:t>对抗生成式网络（</a:t>
            </a:r>
            <a:r>
              <a:rPr lang="en-US" altLang="zh-CN" dirty="0"/>
              <a:t>Generative Adversarial Network</a:t>
            </a:r>
            <a:r>
              <a:rPr lang="zh-CN" altLang="en-US" dirty="0"/>
              <a:t>，</a:t>
            </a:r>
            <a:r>
              <a:rPr lang="en-US" altLang="zh-CN" dirty="0"/>
              <a:t>GAN</a:t>
            </a:r>
            <a:r>
              <a:rPr lang="zh-CN" altLang="en-US" dirty="0"/>
              <a:t>）</a:t>
            </a:r>
            <a:r>
              <a:rPr lang="en-US" altLang="zh-CN" dirty="0"/>
              <a:t>[</a:t>
            </a:r>
            <a:r>
              <a:rPr lang="en-US" altLang="zh-CN" dirty="0" err="1"/>
              <a:t>Goodfellow</a:t>
            </a:r>
            <a:r>
              <a:rPr lang="en-US" altLang="zh-CN" dirty="0"/>
              <a:t> et al., 2014]</a:t>
            </a:r>
          </a:p>
          <a:p>
            <a:pPr lvl="1"/>
            <a:endParaRPr lang="en-US" altLang="zh-CN" dirty="0"/>
          </a:p>
          <a:p>
            <a:pPr lvl="1"/>
            <a:r>
              <a:rPr lang="zh-CN" altLang="en-US" dirty="0"/>
              <a:t>变分自编码器（</a:t>
            </a:r>
            <a:r>
              <a:rPr lang="en-US" altLang="zh-CN" dirty="0" err="1"/>
              <a:t>Variational</a:t>
            </a:r>
            <a:r>
              <a:rPr lang="en-US" altLang="zh-CN" dirty="0"/>
              <a:t> </a:t>
            </a:r>
            <a:r>
              <a:rPr lang="en-US" altLang="zh-CN" dirty="0" err="1"/>
              <a:t>Autoencoder</a:t>
            </a:r>
            <a:r>
              <a:rPr lang="zh-CN" altLang="en-US" dirty="0"/>
              <a:t>，</a:t>
            </a:r>
            <a:r>
              <a:rPr lang="en-US" altLang="zh-CN" dirty="0"/>
              <a:t>VAE</a:t>
            </a:r>
            <a:r>
              <a:rPr lang="zh-CN" altLang="en-US" dirty="0"/>
              <a:t>）</a:t>
            </a:r>
            <a:r>
              <a:rPr lang="en-US" altLang="zh-CN" dirty="0"/>
              <a:t>[</a:t>
            </a:r>
            <a:r>
              <a:rPr lang="en-US" altLang="zh-CN" dirty="0" err="1"/>
              <a:t>Kingma</a:t>
            </a:r>
            <a:r>
              <a:rPr lang="en-US" altLang="zh-CN" dirty="0"/>
              <a:t> and Welling, 2013, </a:t>
            </a:r>
            <a:r>
              <a:rPr lang="en-US" altLang="zh-CN" dirty="0" err="1"/>
              <a:t>Rezende</a:t>
            </a:r>
            <a:r>
              <a:rPr lang="en-US" altLang="zh-CN" dirty="0"/>
              <a:t> et al., 2014]</a:t>
            </a:r>
            <a:r>
              <a:rPr lang="zh-CN" altLang="en-US" dirty="0"/>
              <a:t>。</a:t>
            </a:r>
          </a:p>
        </p:txBody>
      </p:sp>
    </p:spTree>
    <p:extLst>
      <p:ext uri="{BB962C8B-B14F-4D97-AF65-F5344CB8AC3E}">
        <p14:creationId xmlns:p14="http://schemas.microsoft.com/office/powerpoint/2010/main" val="75223363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a:t>生成模型</a:t>
            </a:r>
            <a:endParaRPr lang="zh-CN" altLang="en-US" dirty="0"/>
          </a:p>
        </p:txBody>
      </p:sp>
      <p:sp>
        <p:nvSpPr>
          <p:cNvPr id="4" name="内容占位符 3"/>
          <p:cNvSpPr>
            <a:spLocks noGrp="1"/>
          </p:cNvSpPr>
          <p:nvPr>
            <p:ph sz="quarter" idx="1"/>
          </p:nvPr>
        </p:nvSpPr>
        <p:spPr/>
        <p:txBody>
          <a:bodyPr/>
          <a:lstStyle/>
          <a:p>
            <a:pPr lvl="1"/>
            <a:r>
              <a:rPr lang="zh-CN" altLang="en-US" dirty="0"/>
              <a:t>生成模型指一系列用于随机生成可观测数据的模型。</a:t>
            </a:r>
            <a:endParaRPr lang="en-US" altLang="zh-CN" dirty="0"/>
          </a:p>
          <a:p>
            <a:pPr lvl="1"/>
            <a:r>
              <a:rPr lang="zh-CN" altLang="en-US" dirty="0"/>
              <a:t>生成数据</a:t>
            </a:r>
            <a:r>
              <a:rPr lang="en-US" altLang="zh-CN" dirty="0"/>
              <a:t>x</a:t>
            </a:r>
            <a:r>
              <a:rPr lang="zh-CN" altLang="en-US" dirty="0"/>
              <a:t>的过程可以分为两步进行：</a:t>
            </a:r>
            <a:endParaRPr lang="en-US" altLang="zh-CN" dirty="0"/>
          </a:p>
          <a:p>
            <a:pPr lvl="2"/>
            <a:r>
              <a:rPr lang="zh-CN" altLang="en-US" dirty="0"/>
              <a:t>根据隐变量的先验分布</a:t>
            </a:r>
            <a:r>
              <a:rPr lang="en-US" altLang="zh-CN" dirty="0"/>
              <a:t>p(</a:t>
            </a:r>
            <a:r>
              <a:rPr lang="en-US" altLang="zh-CN" dirty="0" err="1"/>
              <a:t>z;θ</a:t>
            </a:r>
            <a:r>
              <a:rPr lang="en-US" altLang="zh-CN" dirty="0"/>
              <a:t>)</a:t>
            </a:r>
            <a:r>
              <a:rPr lang="zh-CN" altLang="en-US" dirty="0"/>
              <a:t>进行采样，得到样本</a:t>
            </a:r>
            <a:r>
              <a:rPr lang="en-US" altLang="zh-CN" dirty="0"/>
              <a:t>z</a:t>
            </a:r>
            <a:r>
              <a:rPr lang="zh-CN" altLang="en-US" dirty="0"/>
              <a:t>；</a:t>
            </a:r>
          </a:p>
          <a:p>
            <a:pPr lvl="2"/>
            <a:r>
              <a:rPr lang="zh-CN" altLang="en-US" dirty="0"/>
              <a:t>根据条件分布</a:t>
            </a:r>
            <a:r>
              <a:rPr lang="en-US" altLang="zh-CN" dirty="0"/>
              <a:t>p(</a:t>
            </a:r>
            <a:r>
              <a:rPr lang="en-US" altLang="zh-CN" dirty="0" err="1"/>
              <a:t>x|z;θ</a:t>
            </a:r>
            <a:r>
              <a:rPr lang="en-US" altLang="zh-CN" dirty="0"/>
              <a:t>)</a:t>
            </a:r>
            <a:r>
              <a:rPr lang="zh-CN" altLang="en-US" dirty="0"/>
              <a:t>进行采样，得到</a:t>
            </a:r>
            <a:r>
              <a:rPr lang="en-US" altLang="zh-CN" dirty="0"/>
              <a:t>x</a:t>
            </a:r>
            <a:r>
              <a:rPr lang="zh-CN" altLang="en-US" dirty="0"/>
              <a:t>。</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48400" y="2971800"/>
            <a:ext cx="2267266" cy="2591162"/>
          </a:xfrm>
          <a:prstGeom prst="rect">
            <a:avLst/>
          </a:prstGeom>
        </p:spPr>
      </p:pic>
    </p:spTree>
    <p:extLst>
      <p:ext uri="{BB962C8B-B14F-4D97-AF65-F5344CB8AC3E}">
        <p14:creationId xmlns:p14="http://schemas.microsoft.com/office/powerpoint/2010/main" val="1198472603"/>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变分自编码器</a:t>
            </a:r>
          </a:p>
        </p:txBody>
      </p:sp>
    </p:spTree>
    <p:extLst>
      <p:ext uri="{BB962C8B-B14F-4D97-AF65-F5344CB8AC3E}">
        <p14:creationId xmlns:p14="http://schemas.microsoft.com/office/powerpoint/2010/main" val="272728927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941720"/>
            <a:ext cx="8229600" cy="3492085"/>
          </a:xfrm>
        </p:spPr>
      </p:pic>
    </p:spTree>
    <p:extLst>
      <p:ext uri="{BB962C8B-B14F-4D97-AF65-F5344CB8AC3E}">
        <p14:creationId xmlns:p14="http://schemas.microsoft.com/office/powerpoint/2010/main" val="396788263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EM</a:t>
            </a:r>
            <a:r>
              <a:rPr lang="zh-CN" altLang="en-US" dirty="0"/>
              <a:t>算法回顾</a:t>
            </a:r>
          </a:p>
        </p:txBody>
      </p:sp>
      <p:sp>
        <p:nvSpPr>
          <p:cNvPr id="3" name="内容占位符 2"/>
          <p:cNvSpPr>
            <a:spLocks noGrp="1"/>
          </p:cNvSpPr>
          <p:nvPr>
            <p:ph sz="quarter" idx="1"/>
          </p:nvPr>
        </p:nvSpPr>
        <p:spPr/>
        <p:txBody>
          <a:bodyPr/>
          <a:lstStyle/>
          <a:p>
            <a:r>
              <a:rPr lang="zh-CN" altLang="en-US" dirty="0"/>
              <a:t>给定一个样本</a:t>
            </a:r>
            <a:r>
              <a:rPr lang="en-US" altLang="zh-CN" dirty="0"/>
              <a:t>x</a:t>
            </a:r>
            <a:r>
              <a:rPr lang="zh-CN" altLang="en-US" dirty="0"/>
              <a:t>，其对数边际似然</a:t>
            </a:r>
            <a:r>
              <a:rPr lang="en-US" altLang="zh-CN" dirty="0"/>
              <a:t>log p(</a:t>
            </a:r>
            <a:r>
              <a:rPr lang="en-US" altLang="zh-CN" dirty="0" err="1"/>
              <a:t>x|θ</a:t>
            </a:r>
            <a:r>
              <a:rPr lang="en-US" altLang="zh-CN" dirty="0"/>
              <a:t>)</a:t>
            </a:r>
            <a:r>
              <a:rPr lang="zh-CN" altLang="en-US" dirty="0"/>
              <a:t>可以分解为</a:t>
            </a:r>
            <a:endParaRPr lang="en-US" altLang="zh-CN" dirty="0"/>
          </a:p>
          <a:p>
            <a:endParaRPr lang="en-US" altLang="zh-CN" dirty="0"/>
          </a:p>
          <a:p>
            <a:endParaRPr lang="en-US" altLang="zh-CN" dirty="0"/>
          </a:p>
          <a:p>
            <a:endParaRPr lang="en-US" altLang="zh-CN"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57258" y="2514600"/>
            <a:ext cx="5292436" cy="1066800"/>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42857" y="2590799"/>
            <a:ext cx="1069947" cy="396019"/>
          </a:xfrm>
          <a:prstGeom prst="rect">
            <a:avLst/>
          </a:prstGeom>
        </p:spPr>
      </p:pic>
      <p:sp>
        <p:nvSpPr>
          <p:cNvPr id="8" name="矩形 7"/>
          <p:cNvSpPr/>
          <p:nvPr/>
        </p:nvSpPr>
        <p:spPr>
          <a:xfrm>
            <a:off x="5410200" y="4499848"/>
            <a:ext cx="838691" cy="369332"/>
          </a:xfrm>
          <a:prstGeom prst="rect">
            <a:avLst/>
          </a:prstGeom>
        </p:spPr>
        <p:txBody>
          <a:bodyPr wrap="none">
            <a:spAutoFit/>
          </a:bodyPr>
          <a:lstStyle/>
          <a:p>
            <a:r>
              <a:rPr lang="en-US" altLang="zh-CN" dirty="0"/>
              <a:t>E step</a:t>
            </a:r>
            <a:endParaRPr lang="zh-CN" altLang="en-US" dirty="0"/>
          </a:p>
        </p:txBody>
      </p:sp>
      <p:cxnSp>
        <p:nvCxnSpPr>
          <p:cNvPr id="10" name="直接箭头连接符 9"/>
          <p:cNvCxnSpPr>
            <a:stCxn id="8" idx="0"/>
          </p:cNvCxnSpPr>
          <p:nvPr/>
        </p:nvCxnSpPr>
        <p:spPr>
          <a:xfrm flipH="1" flipV="1">
            <a:off x="5791200" y="3688080"/>
            <a:ext cx="38346" cy="811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495800" y="3200400"/>
            <a:ext cx="2133600" cy="434340"/>
          </a:xfrm>
          <a:prstGeom prst="rect">
            <a:avLst/>
          </a:prstGeom>
          <a:ln>
            <a:solidFill>
              <a:schemeClr val="accent3"/>
            </a:solidFill>
          </a:ln>
        </p:spPr>
        <p:txBody>
          <a:bodyPr wrap="none" rtlCol="0" anchor="ctr">
            <a:spAutoFit/>
          </a:bodyPr>
          <a:lstStyle/>
          <a:p>
            <a:pPr algn="ctr"/>
            <a:endParaRPr lang="zh-CN" altLang="en-US" sz="2400" dirty="0"/>
          </a:p>
        </p:txBody>
      </p:sp>
      <p:sp>
        <p:nvSpPr>
          <p:cNvPr id="20" name="矩形 19"/>
          <p:cNvSpPr/>
          <p:nvPr/>
        </p:nvSpPr>
        <p:spPr>
          <a:xfrm>
            <a:off x="3043030" y="4499848"/>
            <a:ext cx="877163" cy="369332"/>
          </a:xfrm>
          <a:prstGeom prst="rect">
            <a:avLst/>
          </a:prstGeom>
        </p:spPr>
        <p:txBody>
          <a:bodyPr wrap="none">
            <a:spAutoFit/>
          </a:bodyPr>
          <a:lstStyle/>
          <a:p>
            <a:r>
              <a:rPr lang="en-US" altLang="zh-CN" dirty="0"/>
              <a:t>M step</a:t>
            </a:r>
            <a:endParaRPr lang="zh-CN" altLang="en-US" dirty="0"/>
          </a:p>
        </p:txBody>
      </p:sp>
      <p:cxnSp>
        <p:nvCxnSpPr>
          <p:cNvPr id="21" name="直接箭头连接符 20"/>
          <p:cNvCxnSpPr>
            <a:stCxn id="20" idx="0"/>
          </p:cNvCxnSpPr>
          <p:nvPr/>
        </p:nvCxnSpPr>
        <p:spPr>
          <a:xfrm flipH="1" flipV="1">
            <a:off x="3424030" y="3688080"/>
            <a:ext cx="57582" cy="811768"/>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22" name="矩形 21"/>
          <p:cNvSpPr/>
          <p:nvPr/>
        </p:nvSpPr>
        <p:spPr>
          <a:xfrm>
            <a:off x="2743200" y="3200400"/>
            <a:ext cx="1519030" cy="434340"/>
          </a:xfrm>
          <a:prstGeom prst="rect">
            <a:avLst/>
          </a:prstGeom>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2953606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fade">
                                      <p:cBhvr>
                                        <p:cTn id="10" dur="500"/>
                                        <p:tgtEl>
                                          <p:spTgt spid="10"/>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1"/>
                                        </p:tgtEl>
                                        <p:attrNameLst>
                                          <p:attrName>style.visibility</p:attrName>
                                        </p:attrNameLst>
                                      </p:cBhvr>
                                      <p:to>
                                        <p:strVal val="visible"/>
                                      </p:to>
                                    </p:set>
                                    <p:animEffect transition="in" filter="fade">
                                      <p:cBhvr>
                                        <p:cTn id="13" dur="500"/>
                                        <p:tgtEl>
                                          <p:spTgt spid="11"/>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par>
                                <p:cTn id="19" presetID="10" presetClass="entr" presetSubtype="0" fill="hold" nodeType="withEffect">
                                  <p:stCondLst>
                                    <p:cond delay="0"/>
                                  </p:stCondLst>
                                  <p:childTnLst>
                                    <p:set>
                                      <p:cBhvr>
                                        <p:cTn id="20" dur="1" fill="hold">
                                          <p:stCondLst>
                                            <p:cond delay="0"/>
                                          </p:stCondLst>
                                        </p:cTn>
                                        <p:tgtEl>
                                          <p:spTgt spid="21"/>
                                        </p:tgtEl>
                                        <p:attrNameLst>
                                          <p:attrName>style.visibility</p:attrName>
                                        </p:attrNameLst>
                                      </p:cBhvr>
                                      <p:to>
                                        <p:strVal val="visible"/>
                                      </p:to>
                                    </p:set>
                                    <p:animEffect transition="in" filter="fade">
                                      <p:cBhvr>
                                        <p:cTn id="21" dur="500"/>
                                        <p:tgtEl>
                                          <p:spTgt spid="21"/>
                                        </p:tgtEl>
                                      </p:cBhvr>
                                    </p:animEffect>
                                  </p:childTnLst>
                                </p:cTn>
                              </p:par>
                              <p:par>
                                <p:cTn id="22" presetID="10" presetClass="entr" presetSubtype="0" fill="hold" grpId="0" nodeType="withEffect">
                                  <p:stCondLst>
                                    <p:cond delay="0"/>
                                  </p:stCondLst>
                                  <p:childTnLst>
                                    <p:set>
                                      <p:cBhvr>
                                        <p:cTn id="23" dur="1" fill="hold">
                                          <p:stCondLst>
                                            <p:cond delay="0"/>
                                          </p:stCondLst>
                                        </p:cTn>
                                        <p:tgtEl>
                                          <p:spTgt spid="22"/>
                                        </p:tgtEl>
                                        <p:attrNameLst>
                                          <p:attrName>style.visibility</p:attrName>
                                        </p:attrNameLst>
                                      </p:cBhvr>
                                      <p:to>
                                        <p:strVal val="visible"/>
                                      </p:to>
                                    </p:set>
                                    <p:animEffect transition="in" filter="fade">
                                      <p:cBhvr>
                                        <p:cTn id="24"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11" grpId="0" animBg="1"/>
      <p:bldP spid="20" grpId="0"/>
      <p:bldP spid="22"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a:t>
            </a:r>
            <a:r>
              <a:rPr lang="en-US" altLang="zh-CN" dirty="0"/>
              <a:t>(VAE)</a:t>
            </a:r>
            <a:endParaRPr lang="zh-CN" altLang="en-US" dirty="0"/>
          </a:p>
        </p:txBody>
      </p:sp>
      <p:sp>
        <p:nvSpPr>
          <p:cNvPr id="5" name="内容占位符 4"/>
          <p:cNvSpPr>
            <a:spLocks noGrp="1"/>
          </p:cNvSpPr>
          <p:nvPr>
            <p:ph sz="quarter" idx="1"/>
          </p:nvPr>
        </p:nvSpPr>
        <p:spPr/>
        <p:txBody>
          <a:bodyPr/>
          <a:lstStyle/>
          <a:p>
            <a:pPr lvl="1"/>
            <a:r>
              <a:rPr lang="zh-CN" altLang="en-US" dirty="0"/>
              <a:t>变分自编码器的模型结构可以分为两个部分：</a:t>
            </a:r>
            <a:endParaRPr lang="en-US" altLang="zh-CN" dirty="0"/>
          </a:p>
          <a:p>
            <a:pPr lvl="2"/>
            <a:r>
              <a:rPr lang="zh-CN" altLang="en-US" dirty="0"/>
              <a:t>寻找后验分布</a:t>
            </a:r>
            <a:r>
              <a:rPr lang="en-US" altLang="zh-CN" dirty="0"/>
              <a:t>p(</a:t>
            </a:r>
            <a:r>
              <a:rPr lang="en-US" altLang="zh-CN" dirty="0" err="1"/>
              <a:t>z|x;θ</a:t>
            </a:r>
            <a:r>
              <a:rPr lang="en-US" altLang="zh-CN" dirty="0"/>
              <a:t>)</a:t>
            </a:r>
            <a:r>
              <a:rPr lang="zh-CN" altLang="en-US" dirty="0"/>
              <a:t>的变分近似</a:t>
            </a:r>
            <a:r>
              <a:rPr lang="en-US" altLang="zh-CN" dirty="0"/>
              <a:t>q(</a:t>
            </a:r>
            <a:r>
              <a:rPr lang="en-US" altLang="zh-CN" dirty="0" err="1"/>
              <a:t>z|x;ϕ</a:t>
            </a:r>
            <a:r>
              <a:rPr lang="en-US" altLang="zh-CN" baseline="30000" dirty="0"/>
              <a:t>∗</a:t>
            </a:r>
            <a:r>
              <a:rPr lang="en-US" altLang="zh-CN" dirty="0"/>
              <a:t> )</a:t>
            </a:r>
            <a:r>
              <a:rPr lang="zh-CN" altLang="en-US" dirty="0"/>
              <a:t>；</a:t>
            </a:r>
            <a:endParaRPr lang="en-US" altLang="zh-CN" dirty="0"/>
          </a:p>
          <a:p>
            <a:pPr lvl="3"/>
            <a:r>
              <a:rPr lang="zh-CN" altLang="en-US" dirty="0"/>
              <a:t>变分推断：用简单的分布</a:t>
            </a:r>
            <a:r>
              <a:rPr lang="en-US" altLang="zh-CN" dirty="0"/>
              <a:t>q</a:t>
            </a:r>
            <a:r>
              <a:rPr lang="zh-CN" altLang="en-US" dirty="0"/>
              <a:t>去近似复杂的分</a:t>
            </a:r>
            <a:r>
              <a:rPr lang="en-US" altLang="zh-CN" dirty="0"/>
              <a:t>p(</a:t>
            </a:r>
            <a:r>
              <a:rPr lang="en-US" altLang="zh-CN" dirty="0" err="1"/>
              <a:t>z|x;θ</a:t>
            </a:r>
            <a:r>
              <a:rPr lang="en-US" altLang="zh-CN" dirty="0"/>
              <a:t>)</a:t>
            </a:r>
          </a:p>
          <a:p>
            <a:pPr lvl="2"/>
            <a:endParaRPr lang="en-US" altLang="zh-CN" dirty="0"/>
          </a:p>
          <a:p>
            <a:pPr lvl="2"/>
            <a:r>
              <a:rPr lang="zh-CN" altLang="en-US" dirty="0"/>
              <a:t>在已知</a:t>
            </a:r>
            <a:r>
              <a:rPr lang="en-US" altLang="zh-CN" dirty="0"/>
              <a:t>q(</a:t>
            </a:r>
            <a:r>
              <a:rPr lang="en-US" altLang="zh-CN" dirty="0" err="1"/>
              <a:t>z|x;ϕ</a:t>
            </a:r>
            <a:r>
              <a:rPr lang="en-US" altLang="zh-CN" baseline="-25000" dirty="0"/>
              <a:t>∗</a:t>
            </a:r>
            <a:r>
              <a:rPr lang="en-US" altLang="zh-CN" dirty="0"/>
              <a:t> )</a:t>
            </a:r>
            <a:r>
              <a:rPr lang="zh-CN" altLang="en-US" dirty="0"/>
              <a:t>的情况下，估计更好的生成</a:t>
            </a:r>
            <a:r>
              <a:rPr lang="en-US" altLang="zh-CN" dirty="0"/>
              <a:t>p(</a:t>
            </a:r>
            <a:r>
              <a:rPr lang="en-US" altLang="zh-CN" dirty="0" err="1"/>
              <a:t>x|z;θ</a:t>
            </a:r>
            <a:r>
              <a:rPr lang="en-US" altLang="zh-CN" dirty="0"/>
              <a:t>)</a:t>
            </a:r>
            <a:r>
              <a:rPr lang="zh-CN" altLang="en-US" dirty="0"/>
              <a:t>。</a:t>
            </a:r>
          </a:p>
        </p:txBody>
      </p:sp>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638800" y="2590800"/>
            <a:ext cx="2695951" cy="2648320"/>
          </a:xfrm>
          <a:prstGeom prst="rect">
            <a:avLst/>
          </a:prstGeom>
        </p:spPr>
      </p:pic>
      <p:sp>
        <p:nvSpPr>
          <p:cNvPr id="6" name="文本框 5"/>
          <p:cNvSpPr txBox="1"/>
          <p:nvPr/>
        </p:nvSpPr>
        <p:spPr>
          <a:xfrm>
            <a:off x="5638800" y="1828800"/>
            <a:ext cx="3057247" cy="523220"/>
          </a:xfrm>
          <a:prstGeom prst="rect">
            <a:avLst/>
          </a:prstGeom>
          <a:noFill/>
        </p:spPr>
        <p:txBody>
          <a:bodyPr wrap="none" rtlCol="0">
            <a:spAutoFit/>
          </a:bodyPr>
          <a:lstStyle/>
          <a:p>
            <a:r>
              <a:rPr lang="zh-CN" altLang="en-US" sz="2800" dirty="0">
                <a:solidFill>
                  <a:srgbClr val="FF0000"/>
                </a:solidFill>
              </a:rPr>
              <a:t>用神经网络来替代</a:t>
            </a:r>
          </a:p>
        </p:txBody>
      </p:sp>
      <p:cxnSp>
        <p:nvCxnSpPr>
          <p:cNvPr id="8" name="直接连接符 7"/>
          <p:cNvCxnSpPr>
            <a:stCxn id="6" idx="1"/>
          </p:cNvCxnSpPr>
          <p:nvPr/>
        </p:nvCxnSpPr>
        <p:spPr>
          <a:xfrm flipH="1">
            <a:off x="5181600" y="2090410"/>
            <a:ext cx="457200" cy="361965"/>
          </a:xfrm>
          <a:prstGeom prst="line">
            <a:avLst/>
          </a:prstGeom>
        </p:spPr>
        <p:style>
          <a:lnRef idx="1">
            <a:schemeClr val="accent1"/>
          </a:lnRef>
          <a:fillRef idx="0">
            <a:schemeClr val="accent1"/>
          </a:fillRef>
          <a:effectRef idx="0">
            <a:schemeClr val="accent1"/>
          </a:effectRef>
          <a:fontRef idx="minor">
            <a:schemeClr val="tx1"/>
          </a:fontRef>
        </p:style>
      </p:cxnSp>
      <p:sp>
        <p:nvSpPr>
          <p:cNvPr id="9" name="矩形 8"/>
          <p:cNvSpPr/>
          <p:nvPr/>
        </p:nvSpPr>
        <p:spPr>
          <a:xfrm>
            <a:off x="914400" y="2014209"/>
            <a:ext cx="4267200" cy="1023611"/>
          </a:xfrm>
          <a:prstGeom prst="rect">
            <a:avLst/>
          </a:prstGeom>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3748929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5574" y="2133600"/>
            <a:ext cx="8492852" cy="3367761"/>
          </a:xfrm>
          <a:prstGeom prst="rect">
            <a:avLst/>
          </a:prstGeom>
        </p:spPr>
      </p:pic>
    </p:spTree>
    <p:extLst>
      <p:ext uri="{BB962C8B-B14F-4D97-AF65-F5344CB8AC3E}">
        <p14:creationId xmlns:p14="http://schemas.microsoft.com/office/powerpoint/2010/main" val="38615509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模型汇总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676400"/>
            <a:ext cx="7543800" cy="798455"/>
          </a:xfr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3352800"/>
            <a:ext cx="7239000" cy="616656"/>
          </a:xfrm>
          <a:prstGeom prst="rect">
            <a:avLst/>
          </a:prstGeom>
        </p:spPr>
      </p:pic>
      <p:sp>
        <p:nvSpPr>
          <p:cNvPr id="6" name="下箭头 5"/>
          <p:cNvSpPr/>
          <p:nvPr/>
        </p:nvSpPr>
        <p:spPr>
          <a:xfrm>
            <a:off x="4045620" y="2582019"/>
            <a:ext cx="366960" cy="550962"/>
          </a:xfrm>
          <a:prstGeom prst="downArrow">
            <a:avLst/>
          </a:prstGeom>
          <a:solidFill>
            <a:schemeClr val="tx1"/>
          </a:solidFill>
          <a:ln>
            <a:solidFill>
              <a:schemeClr val="tx1"/>
            </a:solidFill>
          </a:ln>
        </p:spPr>
        <p:txBody>
          <a:bodyPr wrap="none" rtlCol="0" anchor="ctr">
            <a:spAutoFit/>
          </a:bodyPr>
          <a:lstStyle/>
          <a:p>
            <a:pPr algn="ctr"/>
            <a:endParaRPr lang="zh-CN" altLang="en-US" sz="2400" dirty="0">
              <a:ln w="0"/>
              <a:effectLst>
                <a:outerShdw blurRad="38100" dist="19050" dir="2700000" algn="tl" rotWithShape="0">
                  <a:schemeClr val="dk1">
                    <a:alpha val="40000"/>
                  </a:schemeClr>
                </a:outerShdw>
              </a:effectLst>
            </a:endParaRPr>
          </a:p>
        </p:txBody>
      </p:sp>
    </p:spTree>
    <p:extLst>
      <p:ext uri="{BB962C8B-B14F-4D97-AF65-F5344CB8AC3E}">
        <p14:creationId xmlns:p14="http://schemas.microsoft.com/office/powerpoint/2010/main" val="367955086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再参数化</a:t>
            </a:r>
          </a:p>
        </p:txBody>
      </p:sp>
      <p:sp>
        <p:nvSpPr>
          <p:cNvPr id="3" name="内容占位符 2"/>
          <p:cNvSpPr>
            <a:spLocks noGrp="1"/>
          </p:cNvSpPr>
          <p:nvPr>
            <p:ph sz="quarter" idx="1"/>
          </p:nvPr>
        </p:nvSpPr>
        <p:spPr/>
        <p:txBody>
          <a:bodyPr/>
          <a:lstStyle/>
          <a:p>
            <a:r>
              <a:rPr lang="zh-CN" altLang="en-US" dirty="0"/>
              <a:t>分布</a:t>
            </a:r>
            <a:r>
              <a:rPr lang="en-US" altLang="zh-CN" dirty="0"/>
              <a:t>q(</a:t>
            </a:r>
            <a:r>
              <a:rPr lang="en-US" altLang="zh-CN" dirty="0" err="1"/>
              <a:t>z|x,ϕ</a:t>
            </a:r>
            <a:r>
              <a:rPr lang="en-US" altLang="zh-CN" dirty="0"/>
              <a:t>)</a:t>
            </a:r>
            <a:r>
              <a:rPr lang="zh-CN" altLang="en-US"/>
              <a:t>依赖于参数</a:t>
            </a:r>
            <a:r>
              <a:rPr lang="en-US" altLang="zh-CN" dirty="0"/>
              <a:t>ϕ</a:t>
            </a:r>
          </a:p>
          <a:p>
            <a:endParaRPr lang="en-US" altLang="zh-CN" dirty="0"/>
          </a:p>
          <a:p>
            <a:r>
              <a:rPr lang="zh-CN" altLang="en-US" dirty="0"/>
              <a:t>再参数化（</a:t>
            </a:r>
            <a:r>
              <a:rPr lang="en-US" altLang="zh-CN" dirty="0" err="1"/>
              <a:t>reparameterization</a:t>
            </a:r>
            <a:r>
              <a:rPr lang="zh-CN" altLang="en-US" dirty="0"/>
              <a:t>）是实现通过随机变量实现反向传播的一种重要手段</a:t>
            </a:r>
          </a:p>
        </p:txBody>
      </p:sp>
      <p:sp>
        <p:nvSpPr>
          <p:cNvPr id="4" name="矩形 3"/>
          <p:cNvSpPr/>
          <p:nvPr/>
        </p:nvSpPr>
        <p:spPr>
          <a:xfrm>
            <a:off x="1372429" y="4419600"/>
            <a:ext cx="2286000" cy="461665"/>
          </a:xfrm>
          <a:prstGeom prst="rect">
            <a:avLst/>
          </a:prstGeom>
        </p:spPr>
        <p:txBody>
          <a:bodyPr wrap="square">
            <a:spAutoFit/>
          </a:bodyPr>
          <a:lstStyle/>
          <a:p>
            <a:r>
              <a:rPr lang="en-US" altLang="zh-CN" sz="2400" dirty="0"/>
              <a:t>z</a:t>
            </a:r>
            <a:r>
              <a:rPr lang="zh-CN" altLang="en-US" sz="2400" dirty="0"/>
              <a:t> </a:t>
            </a:r>
            <a:r>
              <a:rPr lang="el-GR" altLang="zh-CN" sz="2400" dirty="0"/>
              <a:t>∼</a:t>
            </a:r>
            <a:r>
              <a:rPr lang="en-US" altLang="zh-CN" sz="2400" dirty="0"/>
              <a:t> </a:t>
            </a:r>
            <a:r>
              <a:rPr lang="zh-CN" altLang="en-US" sz="2400" dirty="0"/>
              <a:t>N(µ</a:t>
            </a:r>
            <a:r>
              <a:rPr lang="zh-CN" altLang="en-US" sz="2400" baseline="-25000" dirty="0"/>
              <a:t>I</a:t>
            </a:r>
            <a:r>
              <a:rPr lang="zh-CN" altLang="en-US" sz="2400" dirty="0"/>
              <a:t> ,σ</a:t>
            </a:r>
            <a:r>
              <a:rPr lang="en-US" altLang="zh-CN" sz="2400" baseline="-25000" dirty="0"/>
              <a:t>I</a:t>
            </a:r>
            <a:r>
              <a:rPr lang="zh-CN" altLang="en-US" sz="2400" baseline="30000" dirty="0"/>
              <a:t>2</a:t>
            </a:r>
            <a:r>
              <a:rPr lang="zh-CN" altLang="en-US" sz="2400" dirty="0"/>
              <a:t>I)</a:t>
            </a:r>
          </a:p>
        </p:txBody>
      </p:sp>
      <p:sp>
        <p:nvSpPr>
          <p:cNvPr id="5" name="矩形 4"/>
          <p:cNvSpPr/>
          <p:nvPr/>
        </p:nvSpPr>
        <p:spPr>
          <a:xfrm>
            <a:off x="5029200" y="4191000"/>
            <a:ext cx="2658717" cy="830997"/>
          </a:xfrm>
          <a:prstGeom prst="rect">
            <a:avLst/>
          </a:prstGeom>
        </p:spPr>
        <p:txBody>
          <a:bodyPr wrap="square">
            <a:spAutoFit/>
          </a:bodyPr>
          <a:lstStyle/>
          <a:p>
            <a:r>
              <a:rPr lang="el-GR" altLang="zh-CN" sz="2400" dirty="0"/>
              <a:t>ϵ ∼ </a:t>
            </a:r>
            <a:r>
              <a:rPr lang="en-US" altLang="zh-CN" sz="2400" dirty="0"/>
              <a:t>N(0,I)</a:t>
            </a:r>
          </a:p>
          <a:p>
            <a:r>
              <a:rPr lang="pl-PL" altLang="zh-CN" sz="2400" dirty="0"/>
              <a:t>z = µ</a:t>
            </a:r>
            <a:r>
              <a:rPr lang="pl-PL" altLang="zh-CN" sz="2400" baseline="-25000" dirty="0"/>
              <a:t>I</a:t>
            </a:r>
            <a:r>
              <a:rPr lang="pl-PL" altLang="zh-CN" sz="2400" dirty="0"/>
              <a:t> + σ</a:t>
            </a:r>
            <a:r>
              <a:rPr lang="pl-PL" altLang="zh-CN" sz="2400" baseline="-25000" dirty="0"/>
              <a:t>I</a:t>
            </a:r>
            <a:r>
              <a:rPr lang="pl-PL" altLang="zh-CN" sz="2400" dirty="0"/>
              <a:t>⊙ϵ,</a:t>
            </a:r>
            <a:endParaRPr lang="zh-CN" altLang="en-US" sz="2400" dirty="0"/>
          </a:p>
        </p:txBody>
      </p:sp>
      <p:sp>
        <p:nvSpPr>
          <p:cNvPr id="6" name="右箭头 5"/>
          <p:cNvSpPr/>
          <p:nvPr/>
        </p:nvSpPr>
        <p:spPr>
          <a:xfrm>
            <a:off x="3734629" y="4572000"/>
            <a:ext cx="762000" cy="228600"/>
          </a:xfrm>
          <a:prstGeom prst="rightArrow">
            <a:avLst/>
          </a:prstGeom>
          <a:ln>
            <a:solidFill>
              <a:schemeClr val="tx1"/>
            </a:solidFill>
          </a:ln>
        </p:spPr>
        <p:txBody>
          <a:bodyPr wrap="none" rtlCol="0" anchor="ctr">
            <a:spAutoFit/>
          </a:bodyPr>
          <a:lstStyle/>
          <a:p>
            <a:pPr algn="ctr"/>
            <a:endParaRPr lang="zh-CN" altLang="en-US" sz="2400" dirty="0"/>
          </a:p>
        </p:txBody>
      </p:sp>
    </p:spTree>
    <p:extLst>
      <p:ext uri="{BB962C8B-B14F-4D97-AF65-F5344CB8AC3E}">
        <p14:creationId xmlns:p14="http://schemas.microsoft.com/office/powerpoint/2010/main" val="2688846392"/>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变分自编码器的训练过程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295400"/>
            <a:ext cx="5715000" cy="4860421"/>
          </a:xfrm>
          <a:prstGeom prst="rect">
            <a:avLst/>
          </a:prstGeom>
        </p:spPr>
      </p:pic>
    </p:spTree>
    <p:extLst>
      <p:ext uri="{BB962C8B-B14F-4D97-AF65-F5344CB8AC3E}">
        <p14:creationId xmlns:p14="http://schemas.microsoft.com/office/powerpoint/2010/main" val="3751797971"/>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变分自编码器学习到的隐变量流形</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143000" y="1981200"/>
            <a:ext cx="7207532" cy="3720016"/>
          </a:xfrm>
          <a:prstGeom prst="rect">
            <a:avLst/>
          </a:prstGeom>
        </p:spPr>
      </p:pic>
    </p:spTree>
    <p:extLst>
      <p:ext uri="{BB962C8B-B14F-4D97-AF65-F5344CB8AC3E}">
        <p14:creationId xmlns:p14="http://schemas.microsoft.com/office/powerpoint/2010/main" val="2380890870"/>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生成对抗网络</a:t>
            </a:r>
          </a:p>
        </p:txBody>
      </p:sp>
    </p:spTree>
    <p:extLst>
      <p:ext uri="{BB962C8B-B14F-4D97-AF65-F5344CB8AC3E}">
        <p14:creationId xmlns:p14="http://schemas.microsoft.com/office/powerpoint/2010/main" val="1898345763"/>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显式密度模型和隐式密度模型</a:t>
            </a:r>
          </a:p>
        </p:txBody>
      </p:sp>
      <p:sp>
        <p:nvSpPr>
          <p:cNvPr id="4" name="内容占位符 3"/>
          <p:cNvSpPr>
            <a:spLocks noGrp="1"/>
          </p:cNvSpPr>
          <p:nvPr>
            <p:ph sz="quarter" idx="1"/>
          </p:nvPr>
        </p:nvSpPr>
        <p:spPr/>
        <p:txBody>
          <a:bodyPr/>
          <a:lstStyle/>
          <a:p>
            <a:r>
              <a:rPr lang="zh-CN" altLang="en-US" dirty="0"/>
              <a:t>显式密度模型</a:t>
            </a:r>
            <a:endParaRPr lang="en-US" altLang="zh-CN" dirty="0"/>
          </a:p>
          <a:p>
            <a:pPr lvl="1"/>
            <a:r>
              <a:rPr lang="zh-CN" altLang="en-US" dirty="0"/>
              <a:t>显示地构建出样本的密度函数</a:t>
            </a:r>
            <a:r>
              <a:rPr lang="en-US" altLang="zh-CN" dirty="0"/>
              <a:t>p(</a:t>
            </a:r>
            <a:r>
              <a:rPr lang="en-US" altLang="zh-CN" dirty="0" err="1"/>
              <a:t>x|θ</a:t>
            </a:r>
            <a:r>
              <a:rPr lang="en-US" altLang="zh-CN" dirty="0"/>
              <a:t>)</a:t>
            </a:r>
            <a:r>
              <a:rPr lang="zh-CN" altLang="en-US" dirty="0"/>
              <a:t>，并通过最大似然估计来求解参数；</a:t>
            </a:r>
            <a:endParaRPr lang="en-US" altLang="zh-CN" dirty="0"/>
          </a:p>
          <a:p>
            <a:pPr lvl="1"/>
            <a:r>
              <a:rPr lang="zh-CN" altLang="en-US" dirty="0"/>
              <a:t>变分自编码器、深度信念网络</a:t>
            </a:r>
            <a:endParaRPr lang="en-US" altLang="zh-CN" dirty="0"/>
          </a:p>
          <a:p>
            <a:r>
              <a:rPr lang="zh-CN" altLang="en-US" dirty="0"/>
              <a:t>隐式密度模型</a:t>
            </a:r>
            <a:endParaRPr lang="en-US" altLang="zh-CN" dirty="0"/>
          </a:p>
          <a:p>
            <a:pPr lvl="1"/>
            <a:r>
              <a:rPr lang="zh-CN" altLang="en-US" dirty="0"/>
              <a:t>不显示地估计出数据分布的密度函数</a:t>
            </a:r>
            <a:endParaRPr lang="en-US" altLang="zh-CN" dirty="0"/>
          </a:p>
          <a:p>
            <a:pPr lvl="1"/>
            <a:r>
              <a:rPr lang="zh-CN" altLang="en-US" dirty="0"/>
              <a:t>但能生成符合数据分布</a:t>
            </a:r>
            <a:r>
              <a:rPr lang="en-US" altLang="zh-CN" dirty="0" err="1"/>
              <a:t>p</a:t>
            </a:r>
            <a:r>
              <a:rPr lang="en-US" altLang="zh-CN" baseline="-25000" dirty="0" err="1"/>
              <a:t>data</a:t>
            </a:r>
            <a:r>
              <a:rPr lang="en-US" altLang="zh-CN" dirty="0"/>
              <a:t> (x)</a:t>
            </a:r>
            <a:r>
              <a:rPr lang="zh-CN" altLang="en-US" dirty="0"/>
              <a:t>的样本</a:t>
            </a:r>
            <a:endParaRPr lang="en-US" altLang="zh-CN" dirty="0"/>
          </a:p>
          <a:p>
            <a:pPr lvl="1"/>
            <a:r>
              <a:rPr lang="zh-CN" altLang="en-US" dirty="0"/>
              <a:t>无法用最大似然估计</a:t>
            </a:r>
            <a:endParaRPr lang="en-US" altLang="zh-CN" dirty="0"/>
          </a:p>
          <a:p>
            <a:pPr marL="0" indent="0">
              <a:buNone/>
            </a:pPr>
            <a:endParaRPr lang="zh-CN" altLang="en-US" dirty="0"/>
          </a:p>
        </p:txBody>
      </p:sp>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19200" y="4800600"/>
            <a:ext cx="7116001" cy="1524000"/>
          </a:xfrm>
          <a:prstGeom prst="rect">
            <a:avLst/>
          </a:prstGeom>
        </p:spPr>
      </p:pic>
    </p:spTree>
    <p:extLst>
      <p:ext uri="{BB962C8B-B14F-4D97-AF65-F5344CB8AC3E}">
        <p14:creationId xmlns:p14="http://schemas.microsoft.com/office/powerpoint/2010/main" val="2589368633"/>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生成对抗网络</a:t>
            </a:r>
          </a:p>
        </p:txBody>
      </p:sp>
      <p:sp>
        <p:nvSpPr>
          <p:cNvPr id="3" name="内容占位符 2"/>
          <p:cNvSpPr>
            <a:spLocks noGrp="1"/>
          </p:cNvSpPr>
          <p:nvPr>
            <p:ph sz="quarter" idx="1"/>
          </p:nvPr>
        </p:nvSpPr>
        <p:spPr/>
        <p:txBody>
          <a:bodyPr/>
          <a:lstStyle/>
          <a:p>
            <a:r>
              <a:rPr lang="zh-CN" altLang="en-US" dirty="0"/>
              <a:t>生成对抗网络由一个生成网络与一个判别网络组成。生成网络从潜在空间（</a:t>
            </a:r>
            <a:r>
              <a:rPr lang="en-US" altLang="zh-CN" dirty="0"/>
              <a:t>latent space</a:t>
            </a:r>
            <a:r>
              <a:rPr lang="zh-CN" altLang="en-US" dirty="0"/>
              <a:t>）中随机采样作为输入，其输出结果需要尽量模仿训练集中的真实样本。</a:t>
            </a:r>
            <a:endParaRPr lang="en-US" altLang="zh-CN" dirty="0"/>
          </a:p>
          <a:p>
            <a:r>
              <a:rPr lang="zh-CN" altLang="en-US" dirty="0"/>
              <a:t>判别网络的输入则为真实样本或生成网络的输出，其目的是将生成网络的输出从真实样本中尽可能分辨出来。</a:t>
            </a:r>
          </a:p>
        </p:txBody>
      </p:sp>
    </p:spTree>
    <p:extLst>
      <p:ext uri="{BB962C8B-B14F-4D97-AF65-F5344CB8AC3E}">
        <p14:creationId xmlns:p14="http://schemas.microsoft.com/office/powerpoint/2010/main" val="221604988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看图说话</a:t>
            </a:r>
          </a:p>
        </p:txBody>
      </p:sp>
      <p:pic>
        <p:nvPicPr>
          <p:cNvPr id="5" name="内容占位符 4"/>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43026" y="1219200"/>
            <a:ext cx="7457948" cy="4937125"/>
          </a:xfrm>
        </p:spPr>
      </p:pic>
    </p:spTree>
    <p:extLst>
      <p:ext uri="{BB962C8B-B14F-4D97-AF65-F5344CB8AC3E}">
        <p14:creationId xmlns:p14="http://schemas.microsoft.com/office/powerpoint/2010/main" val="22697511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MinMax</a:t>
            </a:r>
            <a:r>
              <a:rPr lang="en-US" altLang="zh-CN" dirty="0"/>
              <a:t> Game</a:t>
            </a:r>
            <a:endParaRPr lang="zh-CN" altLang="en-US" dirty="0"/>
          </a:p>
        </p:txBody>
      </p:sp>
      <p:sp>
        <p:nvSpPr>
          <p:cNvPr id="3" name="内容占位符 2"/>
          <p:cNvSpPr>
            <a:spLocks noGrp="1"/>
          </p:cNvSpPr>
          <p:nvPr>
            <p:ph sz="quarter" idx="1"/>
          </p:nvPr>
        </p:nvSpPr>
        <p:spPr/>
        <p:txBody>
          <a:bodyPr/>
          <a:lstStyle/>
          <a:p>
            <a:r>
              <a:rPr lang="zh-CN" altLang="en-US" dirty="0"/>
              <a:t>生成网络要尽可能地欺骗判别网络。</a:t>
            </a:r>
            <a:endParaRPr lang="en-US" altLang="zh-CN" dirty="0"/>
          </a:p>
          <a:p>
            <a:r>
              <a:rPr lang="zh-CN" altLang="en-US" dirty="0"/>
              <a:t>判别网络将生成网络生成的样本与真实样本中尽可能区分出来。</a:t>
            </a:r>
            <a:endParaRPr lang="en-US" altLang="zh-CN" dirty="0"/>
          </a:p>
          <a:p>
            <a:r>
              <a:rPr lang="zh-CN" altLang="en-US" dirty="0"/>
              <a:t>两个网络相互对抗、不断调整参数，最终目的是使判别网络无法判断生成网络的输出结果是否真实。</a:t>
            </a:r>
          </a:p>
          <a:p>
            <a:endParaRPr lang="zh-CN" altLang="en-US" dirty="0"/>
          </a:p>
        </p:txBody>
      </p:sp>
    </p:spTree>
    <p:extLst>
      <p:ext uri="{BB962C8B-B14F-4D97-AF65-F5344CB8AC3E}">
        <p14:creationId xmlns:p14="http://schemas.microsoft.com/office/powerpoint/2010/main" val="3639991785"/>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标题 7"/>
          <p:cNvSpPr>
            <a:spLocks noGrp="1"/>
          </p:cNvSpPr>
          <p:nvPr>
            <p:ph type="title"/>
          </p:nvPr>
        </p:nvSpPr>
        <p:spPr/>
        <p:txBody>
          <a:bodyPr/>
          <a:lstStyle/>
          <a:p>
            <a:r>
              <a:rPr lang="en-US" altLang="zh-CN" dirty="0" err="1"/>
              <a:t>MinMax</a:t>
            </a:r>
            <a:r>
              <a:rPr lang="en-US" altLang="zh-CN" dirty="0"/>
              <a:t> Game</a:t>
            </a:r>
            <a:endParaRPr lang="zh-CN" altLang="en-US" dirty="0"/>
          </a:p>
        </p:txBody>
      </p:sp>
      <p:sp>
        <p:nvSpPr>
          <p:cNvPr id="9" name="内容占位符 8"/>
          <p:cNvSpPr>
            <a:spLocks noGrp="1"/>
          </p:cNvSpPr>
          <p:nvPr>
            <p:ph sz="quarter" idx="1"/>
          </p:nvPr>
        </p:nvSpPr>
        <p:spPr/>
        <p:txBody>
          <a:bodyPr/>
          <a:lstStyle/>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3688080"/>
            <a:ext cx="6801556" cy="1524000"/>
          </a:xfrm>
          <a:prstGeom prst="rect">
            <a:avLst/>
          </a:prstGeom>
        </p:spPr>
      </p:pic>
      <p:pic>
        <p:nvPicPr>
          <p:cNvPr id="10" name="内容占位符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607356" y="2209800"/>
            <a:ext cx="7565800" cy="770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spTree>
    <p:extLst>
      <p:ext uri="{BB962C8B-B14F-4D97-AF65-F5344CB8AC3E}">
        <p14:creationId xmlns:p14="http://schemas.microsoft.com/office/powerpoint/2010/main" val="2014152525"/>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一个具体的模型：</a:t>
            </a:r>
            <a:r>
              <a:rPr lang="en-US" altLang="zh-CN" dirty="0"/>
              <a:t>DCGANs</a:t>
            </a:r>
            <a:endParaRPr lang="zh-CN" altLang="en-US" dirty="0"/>
          </a:p>
        </p:txBody>
      </p:sp>
      <p:sp>
        <p:nvSpPr>
          <p:cNvPr id="3" name="内容占位符 2"/>
          <p:cNvSpPr>
            <a:spLocks noGrp="1"/>
          </p:cNvSpPr>
          <p:nvPr>
            <p:ph sz="quarter" idx="1"/>
          </p:nvPr>
        </p:nvSpPr>
        <p:spPr/>
        <p:txBody>
          <a:bodyPr/>
          <a:lstStyle/>
          <a:p>
            <a:r>
              <a:rPr lang="zh-CN" altLang="en-US" sz="2400" dirty="0"/>
              <a:t>判别网络是一个传统的深度卷积网络，但使用了带步长的卷积来实现下采样操作，不用最大汇聚（</a:t>
            </a:r>
            <a:r>
              <a:rPr lang="en-US" altLang="zh-CN" sz="2400" dirty="0"/>
              <a:t>pooling</a:t>
            </a:r>
            <a:r>
              <a:rPr lang="zh-CN" altLang="en-US" sz="2400" dirty="0"/>
              <a:t>）操作。</a:t>
            </a:r>
            <a:endParaRPr lang="en-US" altLang="zh-CN" sz="2400" dirty="0"/>
          </a:p>
          <a:p>
            <a:r>
              <a:rPr lang="zh-CN" altLang="en-US" sz="2400" dirty="0"/>
              <a:t>生成网络使用一个特殊的深度卷积网络来实现使用微步卷积来生成</a:t>
            </a:r>
            <a:r>
              <a:rPr lang="en-US" altLang="zh-CN" sz="2400" dirty="0"/>
              <a:t>64×63</a:t>
            </a:r>
            <a:r>
              <a:rPr lang="zh-CN" altLang="en-US" sz="2400" dirty="0"/>
              <a:t>大小的图像。</a:t>
            </a:r>
          </a:p>
        </p:txBody>
      </p:sp>
      <p:pic>
        <p:nvPicPr>
          <p:cNvPr id="4" name="图片 3"/>
          <p:cNvPicPr>
            <a:picLocks noChangeAspect="1"/>
          </p:cNvPicPr>
          <p:nvPr/>
        </p:nvPicPr>
        <p:blipFill>
          <a:blip r:embed="rId3"/>
          <a:stretch>
            <a:fillRect/>
          </a:stretch>
        </p:blipFill>
        <p:spPr>
          <a:xfrm>
            <a:off x="572742" y="2842260"/>
            <a:ext cx="7998515" cy="3314700"/>
          </a:xfrm>
          <a:prstGeom prst="rect">
            <a:avLst/>
          </a:prstGeom>
        </p:spPr>
      </p:pic>
    </p:spTree>
    <p:extLst>
      <p:ext uri="{BB962C8B-B14F-4D97-AF65-F5344CB8AC3E}">
        <p14:creationId xmlns:p14="http://schemas.microsoft.com/office/powerpoint/2010/main" val="444016513"/>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训练过程</a:t>
            </a:r>
          </a:p>
        </p:txBody>
      </p:sp>
      <p:pic>
        <p:nvPicPr>
          <p:cNvPr id="4" name="内容占位符 3" descr="屏幕剪辑"/>
          <p:cNvPicPr>
            <a:picLocks noGrp="1" noChangeAspect="1"/>
          </p:cNvPicPr>
          <p:nvPr>
            <p:ph sz="quarter" idx="1"/>
          </p:nvPr>
        </p:nvPicPr>
        <p:blipFill>
          <a:blip r:embed="rId2" cstate="print">
            <a:extLst>
              <a:ext uri="{28A0092B-C50C-407E-A947-70E740481C1C}">
                <a14:useLocalDpi xmlns:a14="http://schemas.microsoft.com/office/drawing/2010/main" val="0"/>
              </a:ext>
            </a:extLst>
          </a:blip>
          <a:stretch>
            <a:fillRect/>
          </a:stretch>
        </p:blipFill>
        <p:spPr>
          <a:xfrm>
            <a:off x="2819400" y="152400"/>
            <a:ext cx="5943600" cy="6650484"/>
          </a:xfrm>
        </p:spPr>
      </p:pic>
    </p:spTree>
    <p:extLst>
      <p:ext uri="{BB962C8B-B14F-4D97-AF65-F5344CB8AC3E}">
        <p14:creationId xmlns:p14="http://schemas.microsoft.com/office/powerpoint/2010/main" val="4050011794"/>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例子</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8247" y="1981200"/>
            <a:ext cx="8567506" cy="2895600"/>
          </a:xfrm>
          <a:prstGeom prst="rect">
            <a:avLst/>
          </a:prstGeom>
        </p:spPr>
      </p:pic>
    </p:spTree>
    <p:extLst>
      <p:ext uri="{BB962C8B-B14F-4D97-AF65-F5344CB8AC3E}">
        <p14:creationId xmlns:p14="http://schemas.microsoft.com/office/powerpoint/2010/main" val="408582900"/>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不稳定性</a:t>
            </a:r>
          </a:p>
        </p:txBody>
      </p:sp>
      <p:pic>
        <p:nvPicPr>
          <p:cNvPr id="4" name="内容占位符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bwMode="auto">
          <a:xfrm>
            <a:off x="609600" y="1371600"/>
            <a:ext cx="7565800" cy="770552"/>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00200" y="2590800"/>
            <a:ext cx="6172200" cy="3340367"/>
          </a:xfrm>
          <a:prstGeom prst="rect">
            <a:avLst/>
          </a:prstGeom>
        </p:spPr>
      </p:pic>
    </p:spTree>
    <p:extLst>
      <p:ext uri="{BB962C8B-B14F-4D97-AF65-F5344CB8AC3E}">
        <p14:creationId xmlns:p14="http://schemas.microsoft.com/office/powerpoint/2010/main" val="2051494933"/>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模型坍塌</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57200" y="1676400"/>
            <a:ext cx="7315200" cy="4082015"/>
          </a:xfrm>
        </p:spPr>
      </p:pic>
    </p:spTree>
    <p:extLst>
      <p:ext uri="{BB962C8B-B14F-4D97-AF65-F5344CB8AC3E}">
        <p14:creationId xmlns:p14="http://schemas.microsoft.com/office/powerpoint/2010/main" val="378437075"/>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Earth Mover</a:t>
            </a:r>
            <a:r>
              <a:rPr lang="en-US" altLang="zh-CN" dirty="0">
                <a:latin typeface="Yu Gothic UI" panose="020B0500000000000000" pitchFamily="34" charset="-128"/>
                <a:ea typeface="Yu Gothic UI" panose="020B0500000000000000" pitchFamily="34" charset="-128"/>
              </a:rPr>
              <a:t>’</a:t>
            </a:r>
            <a:r>
              <a:rPr lang="en-US" altLang="zh-CN" dirty="0"/>
              <a:t>s Distance</a:t>
            </a:r>
            <a:endParaRPr lang="zh-CN" altLang="en-US" dirty="0"/>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533400" y="1600199"/>
            <a:ext cx="8077200" cy="4389007"/>
          </a:xfrm>
        </p:spPr>
      </p:pic>
    </p:spTree>
    <p:extLst>
      <p:ext uri="{BB962C8B-B14F-4D97-AF65-F5344CB8AC3E}">
        <p14:creationId xmlns:p14="http://schemas.microsoft.com/office/powerpoint/2010/main" val="25347844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Kantorovich-Rubinstein duality</a:t>
            </a:r>
            <a:endParaRPr lang="zh-CN" altLang="en-US" dirty="0"/>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762000" y="1524000"/>
            <a:ext cx="7469684" cy="4114800"/>
          </a:xfrm>
          <a:prstGeom prst="rect">
            <a:avLst/>
          </a:prstGeom>
        </p:spPr>
      </p:pic>
    </p:spTree>
    <p:extLst>
      <p:ext uri="{BB962C8B-B14F-4D97-AF65-F5344CB8AC3E}">
        <p14:creationId xmlns:p14="http://schemas.microsoft.com/office/powerpoint/2010/main" val="1680387996"/>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Wasserstein GAN</a:t>
            </a:r>
            <a:endParaRPr lang="zh-CN" altLang="en-US" dirty="0"/>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5800" y="1447800"/>
            <a:ext cx="7897591" cy="4718197"/>
          </a:xfrm>
        </p:spPr>
      </p:pic>
    </p:spTree>
    <p:extLst>
      <p:ext uri="{BB962C8B-B14F-4D97-AF65-F5344CB8AC3E}">
        <p14:creationId xmlns:p14="http://schemas.microsoft.com/office/powerpoint/2010/main" val="12043789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生成</a:t>
            </a:r>
            <a:r>
              <a:rPr lang="en-US" altLang="zh-CN"/>
              <a:t>LINUX</a:t>
            </a:r>
            <a:r>
              <a:rPr lang="zh-CN" altLang="en-US"/>
              <a:t>内核代码</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658215" y="1219200"/>
            <a:ext cx="5827570" cy="4937125"/>
          </a:xfrm>
        </p:spPr>
      </p:pic>
    </p:spTree>
    <p:extLst>
      <p:ext uri="{BB962C8B-B14F-4D97-AF65-F5344CB8AC3E}">
        <p14:creationId xmlns:p14="http://schemas.microsoft.com/office/powerpoint/2010/main" val="2473529331"/>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梯度问题</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90600" y="1118569"/>
            <a:ext cx="7010400" cy="5330305"/>
          </a:xfrm>
        </p:spPr>
      </p:pic>
    </p:spTree>
    <p:extLst>
      <p:ext uri="{BB962C8B-B14F-4D97-AF65-F5344CB8AC3E}">
        <p14:creationId xmlns:p14="http://schemas.microsoft.com/office/powerpoint/2010/main" val="758461839"/>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3737" y="1219200"/>
            <a:ext cx="8895214" cy="1232036"/>
          </a:xfrm>
          <a:prstGeom prst="rect">
            <a:avLst/>
          </a:prstGeom>
        </p:spPr>
      </p:pic>
      <p:pic>
        <p:nvPicPr>
          <p:cNvPr id="3" name="图片 2"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4419600"/>
            <a:ext cx="8878278" cy="1295543"/>
          </a:xfrm>
          <a:prstGeom prst="rect">
            <a:avLst/>
          </a:prstGeom>
        </p:spPr>
      </p:pic>
      <p:sp>
        <p:nvSpPr>
          <p:cNvPr id="4" name="文本框 3"/>
          <p:cNvSpPr txBox="1"/>
          <p:nvPr/>
        </p:nvSpPr>
        <p:spPr>
          <a:xfrm>
            <a:off x="6096000" y="2437276"/>
            <a:ext cx="1018227" cy="369332"/>
          </a:xfrm>
          <a:prstGeom prst="rect">
            <a:avLst/>
          </a:prstGeom>
          <a:noFill/>
        </p:spPr>
        <p:txBody>
          <a:bodyPr wrap="none" rtlCol="0">
            <a:spAutoFit/>
          </a:bodyPr>
          <a:lstStyle/>
          <a:p>
            <a:r>
              <a:rPr lang="en-US" altLang="zh-CN" dirty="0"/>
              <a:t>DCGAN</a:t>
            </a:r>
            <a:endParaRPr lang="zh-CN" altLang="en-US" dirty="0"/>
          </a:p>
        </p:txBody>
      </p:sp>
      <p:sp>
        <p:nvSpPr>
          <p:cNvPr id="5" name="文本框 4"/>
          <p:cNvSpPr txBox="1"/>
          <p:nvPr/>
        </p:nvSpPr>
        <p:spPr>
          <a:xfrm>
            <a:off x="1447800" y="2485555"/>
            <a:ext cx="902811" cy="369332"/>
          </a:xfrm>
          <a:prstGeom prst="rect">
            <a:avLst/>
          </a:prstGeom>
          <a:noFill/>
        </p:spPr>
        <p:txBody>
          <a:bodyPr wrap="none" rtlCol="0">
            <a:spAutoFit/>
          </a:bodyPr>
          <a:lstStyle/>
          <a:p>
            <a:r>
              <a:rPr lang="en-US" altLang="zh-CN" dirty="0"/>
              <a:t>WGAN</a:t>
            </a:r>
            <a:endParaRPr lang="zh-CN" altLang="en-US" dirty="0"/>
          </a:p>
        </p:txBody>
      </p:sp>
      <p:cxnSp>
        <p:nvCxnSpPr>
          <p:cNvPr id="7" name="直接箭头连接符 6"/>
          <p:cNvCxnSpPr/>
          <p:nvPr/>
        </p:nvCxnSpPr>
        <p:spPr>
          <a:xfrm>
            <a:off x="4343400" y="2854887"/>
            <a:ext cx="0" cy="1412313"/>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8" name="矩形 7"/>
          <p:cNvSpPr/>
          <p:nvPr/>
        </p:nvSpPr>
        <p:spPr>
          <a:xfrm>
            <a:off x="4572000" y="3237877"/>
            <a:ext cx="4306278" cy="646331"/>
          </a:xfrm>
          <a:prstGeom prst="rect">
            <a:avLst/>
          </a:prstGeom>
        </p:spPr>
        <p:txBody>
          <a:bodyPr wrap="square">
            <a:spAutoFit/>
          </a:bodyPr>
          <a:lstStyle/>
          <a:p>
            <a:r>
              <a:rPr lang="en-US" altLang="zh-CN" dirty="0"/>
              <a:t>batch normalization </a:t>
            </a:r>
          </a:p>
          <a:p>
            <a:r>
              <a:rPr lang="en-US" altLang="zh-CN" dirty="0"/>
              <a:t>constant number of filters at every layer</a:t>
            </a:r>
            <a:endParaRPr lang="zh-CN" altLang="en-US" dirty="0"/>
          </a:p>
        </p:txBody>
      </p:sp>
      <p:cxnSp>
        <p:nvCxnSpPr>
          <p:cNvPr id="10" name="直接连接符 9"/>
          <p:cNvCxnSpPr/>
          <p:nvPr/>
        </p:nvCxnSpPr>
        <p:spPr>
          <a:xfrm flipH="1">
            <a:off x="5562600" y="2971800"/>
            <a:ext cx="2209800" cy="1295400"/>
          </a:xfrm>
          <a:prstGeom prst="line">
            <a:avLst/>
          </a:prstGeom>
        </p:spPr>
        <p:style>
          <a:lnRef idx="1">
            <a:schemeClr val="accent2"/>
          </a:lnRef>
          <a:fillRef idx="0">
            <a:schemeClr val="accent2"/>
          </a:fillRef>
          <a:effectRef idx="0">
            <a:schemeClr val="accent2"/>
          </a:effectRef>
          <a:fontRef idx="minor">
            <a:schemeClr val="tx1"/>
          </a:fontRef>
        </p:style>
      </p:cxnSp>
      <p:cxnSp>
        <p:nvCxnSpPr>
          <p:cNvPr id="12" name="直接连接符 11"/>
          <p:cNvCxnSpPr/>
          <p:nvPr/>
        </p:nvCxnSpPr>
        <p:spPr>
          <a:xfrm>
            <a:off x="5638800" y="2971800"/>
            <a:ext cx="1752600" cy="1295400"/>
          </a:xfrm>
          <a:prstGeom prst="line">
            <a:avLst/>
          </a:prstGeom>
        </p:spPr>
        <p:style>
          <a:lnRef idx="1">
            <a:schemeClr val="accent2"/>
          </a:lnRef>
          <a:fillRef idx="0">
            <a:schemeClr val="accent2"/>
          </a:fillRef>
          <a:effectRef idx="0">
            <a:schemeClr val="accent2"/>
          </a:effectRef>
          <a:fontRef idx="minor">
            <a:schemeClr val="tx1"/>
          </a:fontRef>
        </p:style>
      </p:cxnSp>
    </p:spTree>
    <p:extLst>
      <p:ext uri="{BB962C8B-B14F-4D97-AF65-F5344CB8AC3E}">
        <p14:creationId xmlns:p14="http://schemas.microsoft.com/office/powerpoint/2010/main" val="240846197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深度强化学习</a:t>
            </a:r>
          </a:p>
        </p:txBody>
      </p:sp>
    </p:spTree>
    <p:extLst>
      <p:ext uri="{BB962C8B-B14F-4D97-AF65-F5344CB8AC3E}">
        <p14:creationId xmlns:p14="http://schemas.microsoft.com/office/powerpoint/2010/main" val="796575392"/>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强化学习</a:t>
            </a:r>
          </a:p>
        </p:txBody>
      </p:sp>
      <p:sp>
        <p:nvSpPr>
          <p:cNvPr id="4" name="内容占位符 3"/>
          <p:cNvSpPr>
            <a:spLocks noGrp="1"/>
          </p:cNvSpPr>
          <p:nvPr>
            <p:ph sz="quarter" idx="1"/>
          </p:nvPr>
        </p:nvSpPr>
        <p:spPr/>
        <p:txBody>
          <a:bodyPr/>
          <a:lstStyle/>
          <a:p>
            <a:r>
              <a:rPr lang="zh-CN" altLang="en-US" sz="2800" dirty="0"/>
              <a:t>强化学习问题可以描述为一个智能体从与环境的交互中不断学习以完成特定目标（比如取得最大奖励值）。</a:t>
            </a:r>
            <a:endParaRPr lang="en-US" altLang="zh-CN" sz="2800" dirty="0"/>
          </a:p>
          <a:p>
            <a:r>
              <a:rPr lang="zh-CN" altLang="en-US" sz="2800" dirty="0"/>
              <a:t>强化学习就是智能体不断与环境进行交互，并根据经验调整其策略来最大化其长远的所有奖励的累积值。</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116161" y="3654490"/>
            <a:ext cx="4911678" cy="2499360"/>
          </a:xfrm>
          <a:prstGeom prst="rect">
            <a:avLst/>
          </a:prstGeom>
        </p:spPr>
      </p:pic>
    </p:spTree>
    <p:extLst>
      <p:ext uri="{BB962C8B-B14F-4D97-AF65-F5344CB8AC3E}">
        <p14:creationId xmlns:p14="http://schemas.microsoft.com/office/powerpoint/2010/main" val="1324713755"/>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马尔可夫决策过程</a:t>
            </a:r>
          </a:p>
        </p:txBody>
      </p:sp>
      <p:sp>
        <p:nvSpPr>
          <p:cNvPr id="3" name="内容占位符 2"/>
          <p:cNvSpPr>
            <a:spLocks noGrp="1"/>
          </p:cNvSpPr>
          <p:nvPr>
            <p:ph sz="quarter" idx="1"/>
          </p:nvPr>
        </p:nvSpPr>
        <p:spPr/>
        <p:txBody>
          <a:bodyPr/>
          <a:lstStyle/>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马尔可夫过程</a:t>
            </a:r>
            <a:endParaRPr lang="en-US" altLang="zh-CN" dirty="0"/>
          </a:p>
          <a:p>
            <a:endParaRPr lang="en-US" altLang="zh-CN" dirty="0"/>
          </a:p>
          <a:p>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79814" y="5208840"/>
            <a:ext cx="5427577" cy="762000"/>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93300" y="1295400"/>
            <a:ext cx="3946175" cy="1926822"/>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676400" y="3505200"/>
            <a:ext cx="6029050" cy="682534"/>
          </a:xfrm>
          <a:prstGeom prst="rect">
            <a:avLst/>
          </a:prstGeom>
        </p:spPr>
      </p:pic>
    </p:spTree>
    <p:extLst>
      <p:ext uri="{BB962C8B-B14F-4D97-AF65-F5344CB8AC3E}">
        <p14:creationId xmlns:p14="http://schemas.microsoft.com/office/powerpoint/2010/main" val="3581212777"/>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策略</a:t>
            </a:r>
            <a:r>
              <a:rPr lang="el-GR" altLang="zh-CN" dirty="0"/>
              <a:t>π(</a:t>
            </a:r>
            <a:r>
              <a:rPr lang="en-US" altLang="zh-CN" dirty="0" err="1"/>
              <a:t>a|s</a:t>
            </a:r>
            <a:r>
              <a:rPr lang="en-US" altLang="zh-CN" dirty="0"/>
              <a:t>)</a:t>
            </a:r>
            <a:endParaRPr lang="zh-CN" altLang="en-US" dirty="0"/>
          </a:p>
        </p:txBody>
      </p:sp>
      <p:sp>
        <p:nvSpPr>
          <p:cNvPr id="3" name="内容占位符 2"/>
          <p:cNvSpPr>
            <a:spLocks noGrp="1"/>
          </p:cNvSpPr>
          <p:nvPr>
            <p:ph sz="quarter" idx="1"/>
          </p:nvPr>
        </p:nvSpPr>
        <p:spPr/>
        <p:txBody>
          <a:bodyPr/>
          <a:lstStyle/>
          <a:p>
            <a:r>
              <a:rPr lang="zh-CN" altLang="en-US" dirty="0"/>
              <a:t>马尔可夫决策过程的一个轨迹（</a:t>
            </a:r>
            <a:r>
              <a:rPr lang="en-US" altLang="zh-CN" dirty="0"/>
              <a:t>trajectory</a:t>
            </a:r>
            <a:r>
              <a:rPr lang="zh-CN" altLang="en-US" dirty="0"/>
              <a:t>）</a:t>
            </a:r>
            <a:endParaRPr lang="en-US" altLang="zh-CN" dirty="0"/>
          </a:p>
          <a:p>
            <a:endParaRPr lang="en-US" altLang="zh-CN" dirty="0"/>
          </a:p>
          <a:p>
            <a:endParaRPr lang="en-US" altLang="zh-CN" dirty="0"/>
          </a:p>
          <a:p>
            <a:endParaRPr lang="en-US" altLang="zh-CN" dirty="0"/>
          </a:p>
          <a:p>
            <a:endParaRPr lang="en-US" altLang="zh-CN" dirty="0"/>
          </a:p>
          <a:p>
            <a:r>
              <a:rPr lang="el-GR" altLang="zh-CN" dirty="0"/>
              <a:t>τ</a:t>
            </a:r>
            <a:r>
              <a:rPr lang="zh-CN" altLang="en-US" dirty="0"/>
              <a:t>的概率</a:t>
            </a:r>
            <a:endParaRPr lang="en-US" altLang="zh-CN"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4434840"/>
            <a:ext cx="5521010" cy="179832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619862" y="1729723"/>
            <a:ext cx="5904275" cy="631382"/>
          </a:xfrm>
          <a:prstGeom prst="rect">
            <a:avLst/>
          </a:prstGeom>
        </p:spPr>
      </p:pic>
      <p:pic>
        <p:nvPicPr>
          <p:cNvPr id="6" name="内容占位符 3"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2438400" y="2671308"/>
            <a:ext cx="6079830" cy="1763532"/>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70396470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总回报</a:t>
            </a:r>
          </a:p>
        </p:txBody>
      </p:sp>
      <p:sp>
        <p:nvSpPr>
          <p:cNvPr id="5" name="内容占位符 4"/>
          <p:cNvSpPr>
            <a:spLocks noGrp="1"/>
          </p:cNvSpPr>
          <p:nvPr>
            <p:ph sz="quarter" idx="1"/>
          </p:nvPr>
        </p:nvSpPr>
        <p:spPr/>
        <p:txBody>
          <a:bodyPr/>
          <a:lstStyle/>
          <a:p>
            <a:r>
              <a:rPr lang="zh-CN" altLang="en-US" dirty="0"/>
              <a:t> 给定策略</a:t>
            </a:r>
            <a:r>
              <a:rPr lang="en-US" altLang="zh-CN" dirty="0"/>
              <a:t>π(</a:t>
            </a:r>
            <a:r>
              <a:rPr lang="en-US" altLang="zh-CN" dirty="0" err="1"/>
              <a:t>a|s</a:t>
            </a:r>
            <a:r>
              <a:rPr lang="en-US" altLang="zh-CN" dirty="0"/>
              <a:t>)</a:t>
            </a:r>
            <a:r>
              <a:rPr lang="zh-CN" altLang="en-US" dirty="0"/>
              <a:t>，智能体和环境一次交互过程的轨迹</a:t>
            </a:r>
            <a:r>
              <a:rPr lang="en-US" altLang="zh-CN" dirty="0"/>
              <a:t>τ </a:t>
            </a:r>
            <a:r>
              <a:rPr lang="zh-CN" altLang="en-US" dirty="0"/>
              <a:t>所收到的累积奖励为总回报（</a:t>
            </a:r>
            <a:r>
              <a:rPr lang="en-US" altLang="zh-CN" dirty="0"/>
              <a:t>return</a:t>
            </a:r>
            <a:r>
              <a:rPr lang="zh-CN" altLang="en-US" dirty="0"/>
              <a:t>）</a:t>
            </a:r>
            <a:endParaRPr lang="en-US" altLang="zh-CN" dirty="0"/>
          </a:p>
          <a:p>
            <a:endParaRPr lang="en-US" altLang="zh-CN" dirty="0"/>
          </a:p>
          <a:p>
            <a:endParaRPr lang="en-US" altLang="zh-CN" dirty="0"/>
          </a:p>
          <a:p>
            <a:endParaRPr lang="en-US" altLang="zh-CN" dirty="0"/>
          </a:p>
          <a:p>
            <a:pPr lvl="1"/>
            <a:r>
              <a:rPr lang="en-US" altLang="zh-CN" dirty="0"/>
              <a:t>γ ∈ [0,1]</a:t>
            </a:r>
            <a:r>
              <a:rPr lang="zh-CN" altLang="en-US" dirty="0"/>
              <a:t>是折扣率。当</a:t>
            </a:r>
            <a:r>
              <a:rPr lang="en-US" altLang="zh-CN" dirty="0"/>
              <a:t>γ</a:t>
            </a:r>
            <a:r>
              <a:rPr lang="zh-CN" altLang="en-US" dirty="0"/>
              <a:t>接近于</a:t>
            </a:r>
            <a:r>
              <a:rPr lang="en-US" altLang="zh-CN" dirty="0"/>
              <a:t>0</a:t>
            </a:r>
            <a:r>
              <a:rPr lang="zh-CN" altLang="en-US" dirty="0"/>
              <a:t>时，智能体更在意短期回报；而当</a:t>
            </a:r>
            <a:r>
              <a:rPr lang="en-US" altLang="zh-CN" dirty="0"/>
              <a:t>γ</a:t>
            </a:r>
            <a:r>
              <a:rPr lang="zh-CN" altLang="en-US" dirty="0"/>
              <a:t>接近于</a:t>
            </a:r>
            <a:r>
              <a:rPr lang="en-US" altLang="zh-CN" dirty="0"/>
              <a:t>1</a:t>
            </a:r>
            <a:r>
              <a:rPr lang="zh-CN" altLang="en-US" dirty="0"/>
              <a:t>时，长期回报变得更重要。</a:t>
            </a:r>
            <a:endParaRPr lang="en-US" altLang="zh-CN" dirty="0"/>
          </a:p>
          <a:p>
            <a:pPr lvl="1"/>
            <a:r>
              <a:rPr lang="zh-CN" altLang="en-US" dirty="0"/>
              <a:t>环境中有一个或多个特殊的终止状态（</a:t>
            </a:r>
            <a:r>
              <a:rPr lang="en-US" altLang="zh-CN" dirty="0"/>
              <a:t>terminal state</a:t>
            </a:r>
            <a:r>
              <a:rPr lang="zh-CN" altLang="en-US" dirty="0"/>
              <a:t>）</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667000" y="2209800"/>
            <a:ext cx="2680459" cy="1110352"/>
          </a:xfrm>
          <a:prstGeom prst="rect">
            <a:avLst/>
          </a:prstGeom>
        </p:spPr>
      </p:pic>
    </p:spTree>
    <p:extLst>
      <p:ext uri="{BB962C8B-B14F-4D97-AF65-F5344CB8AC3E}">
        <p14:creationId xmlns:p14="http://schemas.microsoft.com/office/powerpoint/2010/main" val="86084231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强化学习目标函数</a:t>
            </a:r>
          </a:p>
        </p:txBody>
      </p:sp>
      <p:sp>
        <p:nvSpPr>
          <p:cNvPr id="5" name="内容占位符 4"/>
          <p:cNvSpPr>
            <a:spLocks noGrp="1"/>
          </p:cNvSpPr>
          <p:nvPr>
            <p:ph sz="quarter" idx="1"/>
          </p:nvPr>
        </p:nvSpPr>
        <p:spPr/>
        <p:txBody>
          <a:bodyPr/>
          <a:lstStyle/>
          <a:p>
            <a:r>
              <a:rPr lang="zh-CN" altLang="en-US" dirty="0"/>
              <a:t>强化学习的目标是学习到一个策略</a:t>
            </a:r>
            <a:r>
              <a:rPr lang="el-GR" altLang="zh-CN" dirty="0"/>
              <a:t>π</a:t>
            </a:r>
            <a:r>
              <a:rPr lang="el-GR" altLang="zh-CN" baseline="-25000" dirty="0"/>
              <a:t>θ</a:t>
            </a:r>
            <a:r>
              <a:rPr lang="el-GR" altLang="zh-CN" dirty="0"/>
              <a:t>(</a:t>
            </a:r>
            <a:r>
              <a:rPr lang="en-US" altLang="zh-CN" dirty="0" err="1"/>
              <a:t>a|s</a:t>
            </a:r>
            <a:r>
              <a:rPr lang="en-US" altLang="zh-CN" dirty="0"/>
              <a:t>)</a:t>
            </a:r>
            <a:r>
              <a:rPr lang="zh-CN" altLang="en-US" dirty="0"/>
              <a:t>来最大化期望回报（</a:t>
            </a:r>
            <a:r>
              <a:rPr lang="en-US" altLang="zh-CN" dirty="0"/>
              <a:t>expected return</a:t>
            </a:r>
            <a:r>
              <a:rPr lang="zh-CN" altLang="en-US" dirty="0"/>
              <a:t>）</a:t>
            </a:r>
            <a:endParaRPr lang="en-US" altLang="zh-CN" dirty="0"/>
          </a:p>
          <a:p>
            <a:endParaRPr lang="en-US" altLang="zh-CN" dirty="0"/>
          </a:p>
          <a:p>
            <a:endParaRPr lang="en-US" altLang="zh-CN" dirty="0"/>
          </a:p>
          <a:p>
            <a:pPr lvl="1"/>
            <a:endParaRPr lang="en-US" altLang="zh-CN" dirty="0"/>
          </a:p>
          <a:p>
            <a:pPr lvl="1"/>
            <a:endParaRPr lang="en-US" altLang="zh-CN" dirty="0"/>
          </a:p>
          <a:p>
            <a:pPr lvl="1"/>
            <a:r>
              <a:rPr lang="en-US" altLang="zh-CN" dirty="0"/>
              <a:t>θ</a:t>
            </a:r>
            <a:r>
              <a:rPr lang="zh-CN" altLang="en-US" dirty="0"/>
              <a:t>为策略函数的参数</a:t>
            </a:r>
            <a:endParaRPr lang="en-US" altLang="zh-CN" dirty="0"/>
          </a:p>
          <a:p>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2667000"/>
            <a:ext cx="6336792" cy="914400"/>
          </a:xfrm>
          <a:prstGeom prst="rect">
            <a:avLst/>
          </a:prstGeom>
        </p:spPr>
      </p:pic>
    </p:spTree>
    <p:extLst>
      <p:ext uri="{BB962C8B-B14F-4D97-AF65-F5344CB8AC3E}">
        <p14:creationId xmlns:p14="http://schemas.microsoft.com/office/powerpoint/2010/main" val="209078440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深度强化学习</a:t>
            </a:r>
          </a:p>
        </p:txBody>
      </p:sp>
      <p:sp>
        <p:nvSpPr>
          <p:cNvPr id="3" name="内容占位符 2"/>
          <p:cNvSpPr>
            <a:spLocks noGrp="1"/>
          </p:cNvSpPr>
          <p:nvPr>
            <p:ph sz="quarter" idx="1"/>
          </p:nvPr>
        </p:nvSpPr>
        <p:spPr/>
        <p:txBody>
          <a:bodyPr/>
          <a:lstStyle/>
          <a:p>
            <a:r>
              <a:rPr lang="zh-CN" altLang="en-US" dirty="0"/>
              <a:t>深度强化学习是将强化学习和深度学习结合在一起，用强化学习来定义问题和优化目标，用深度学习来解决状态表示、策略表示等问题。</a:t>
            </a:r>
            <a:endParaRPr lang="en-US" altLang="zh-CN" dirty="0"/>
          </a:p>
          <a:p>
            <a:pPr lvl="1"/>
            <a:r>
              <a:rPr lang="zh-CN" altLang="en-US" dirty="0"/>
              <a:t>两种不同的结合强化学习和深度学习的方式，分别用深度神经网络来建模强化学习中的</a:t>
            </a:r>
            <a:r>
              <a:rPr lang="zh-CN" altLang="en-US" dirty="0">
                <a:solidFill>
                  <a:srgbClr val="FF0000"/>
                </a:solidFill>
              </a:rPr>
              <a:t>值函数</a:t>
            </a:r>
            <a:r>
              <a:rPr lang="zh-CN" altLang="en-US" dirty="0"/>
              <a:t>、</a:t>
            </a:r>
            <a:r>
              <a:rPr lang="zh-CN" altLang="en-US" dirty="0">
                <a:solidFill>
                  <a:srgbClr val="FF0000"/>
                </a:solidFill>
              </a:rPr>
              <a:t>策略</a:t>
            </a:r>
            <a:r>
              <a:rPr lang="zh-CN" altLang="en-US" dirty="0"/>
              <a:t>，然后用误差反向传播算法来优化目标函数。</a:t>
            </a:r>
          </a:p>
        </p:txBody>
      </p:sp>
    </p:spTree>
    <p:extLst>
      <p:ext uri="{BB962C8B-B14F-4D97-AF65-F5344CB8AC3E}">
        <p14:creationId xmlns:p14="http://schemas.microsoft.com/office/powerpoint/2010/main" val="395261133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不同强化学习算法之间的关系</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66799" y="1600200"/>
            <a:ext cx="6985153" cy="4114800"/>
          </a:xfrm>
        </p:spPr>
      </p:pic>
    </p:spTree>
    <p:extLst>
      <p:ext uri="{BB962C8B-B14F-4D97-AF65-F5344CB8AC3E}">
        <p14:creationId xmlns:p14="http://schemas.microsoft.com/office/powerpoint/2010/main" val="4032481840"/>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19257</TotalTime>
  <Words>4079</Words>
  <Application>Microsoft Macintosh PowerPoint</Application>
  <PresentationFormat>全屏显示(4:3)</PresentationFormat>
  <Paragraphs>565</Paragraphs>
  <Slides>104</Slides>
  <Notes>15</Notes>
  <HiddenSlides>0</HiddenSlides>
  <MMClips>0</MMClips>
  <ScaleCrop>false</ScaleCrop>
  <HeadingPairs>
    <vt:vector size="6" baseType="variant">
      <vt:variant>
        <vt:lpstr>已用的字体</vt:lpstr>
      </vt:variant>
      <vt:variant>
        <vt:i4>12</vt:i4>
      </vt:variant>
      <vt:variant>
        <vt:lpstr>主题</vt:lpstr>
      </vt:variant>
      <vt:variant>
        <vt:i4>1</vt:i4>
      </vt:variant>
      <vt:variant>
        <vt:lpstr>幻灯片标题</vt:lpstr>
      </vt:variant>
      <vt:variant>
        <vt:i4>104</vt:i4>
      </vt:variant>
    </vt:vector>
  </HeadingPairs>
  <TitlesOfParts>
    <vt:vector size="117" baseType="lpstr">
      <vt:lpstr>-apple-system</vt:lpstr>
      <vt:lpstr>华文楷体</vt:lpstr>
      <vt:lpstr>华文细黑</vt:lpstr>
      <vt:lpstr>微软雅黑</vt:lpstr>
      <vt:lpstr>Yu Gothic UI</vt:lpstr>
      <vt:lpstr>Arial</vt:lpstr>
      <vt:lpstr>Calibri</vt:lpstr>
      <vt:lpstr>Cambria</vt:lpstr>
      <vt:lpstr>Cambria Math</vt:lpstr>
      <vt:lpstr>Helvetica</vt:lpstr>
      <vt:lpstr>Wingdings</vt:lpstr>
      <vt:lpstr>Wingdings 3</vt:lpstr>
      <vt:lpstr>Origin</vt:lpstr>
      <vt:lpstr>图网络</vt:lpstr>
      <vt:lpstr>图网络</vt:lpstr>
      <vt:lpstr>循环网络应用</vt:lpstr>
      <vt:lpstr>序列到类别</vt:lpstr>
      <vt:lpstr>同步的序列到序列模式</vt:lpstr>
      <vt:lpstr>异步的序列到序列模式</vt:lpstr>
      <vt:lpstr>看图说话</vt:lpstr>
      <vt:lpstr>看图说话</vt:lpstr>
      <vt:lpstr>生成LINUX内核代码</vt:lpstr>
      <vt:lpstr>作诗</vt:lpstr>
      <vt:lpstr>写字</vt:lpstr>
      <vt:lpstr>优化与正则化</vt:lpstr>
      <vt:lpstr>神经网络的参数学习</vt:lpstr>
      <vt:lpstr>随机梯度下降</vt:lpstr>
      <vt:lpstr>如何改进？</vt:lpstr>
      <vt:lpstr>优化</vt:lpstr>
      <vt:lpstr>超参数优化</vt:lpstr>
      <vt:lpstr>重新思考泛化性</vt:lpstr>
      <vt:lpstr>正则化（regularization）</vt:lpstr>
      <vt:lpstr>正则化</vt:lpstr>
      <vt:lpstr>Dropout</vt:lpstr>
      <vt:lpstr>经验</vt:lpstr>
      <vt:lpstr>注意力与记忆机制</vt:lpstr>
      <vt:lpstr>通用近似定理</vt:lpstr>
      <vt:lpstr>大脑中的注意力</vt:lpstr>
      <vt:lpstr>注意力示例</vt:lpstr>
      <vt:lpstr>如何实现？</vt:lpstr>
      <vt:lpstr>注意力分布</vt:lpstr>
      <vt:lpstr>注意力的变种</vt:lpstr>
      <vt:lpstr>如何增加网络容量？</vt:lpstr>
      <vt:lpstr>外部记忆</vt:lpstr>
      <vt:lpstr>记忆网络的结构</vt:lpstr>
      <vt:lpstr>端到端记忆网络</vt:lpstr>
      <vt:lpstr>神经图灵机</vt:lpstr>
      <vt:lpstr>不严格的类比</vt:lpstr>
      <vt:lpstr>无监督学习</vt:lpstr>
      <vt:lpstr>无监督学习</vt:lpstr>
      <vt:lpstr>自编码器</vt:lpstr>
      <vt:lpstr>概率图模型</vt:lpstr>
      <vt:lpstr>概率图模型</vt:lpstr>
      <vt:lpstr>概率图模型</vt:lpstr>
      <vt:lpstr>贝叶斯网络</vt:lpstr>
      <vt:lpstr>局部马尔可夫性质</vt:lpstr>
      <vt:lpstr>常见的有向图模型</vt:lpstr>
      <vt:lpstr>马尔可夫随机场</vt:lpstr>
      <vt:lpstr>马尔可夫网络</vt:lpstr>
      <vt:lpstr>常见的无向图模型</vt:lpstr>
      <vt:lpstr>模型对比</vt:lpstr>
      <vt:lpstr>推断（inference）</vt:lpstr>
      <vt:lpstr>推断方法</vt:lpstr>
      <vt:lpstr>参数学习</vt:lpstr>
      <vt:lpstr>EM算法</vt:lpstr>
      <vt:lpstr>EM算法</vt:lpstr>
      <vt:lpstr>高斯混合模型</vt:lpstr>
      <vt:lpstr>高斯混合模型的参数学习</vt:lpstr>
      <vt:lpstr>概率图模型</vt:lpstr>
      <vt:lpstr>玻尔兹曼机</vt:lpstr>
      <vt:lpstr>玻尔兹曼机（Boltzmann machine）</vt:lpstr>
      <vt:lpstr>玻尔兹曼机的推断</vt:lpstr>
      <vt:lpstr>玻尔兹曼机的参数学习</vt:lpstr>
      <vt:lpstr>玻尔兹曼机的参数学习</vt:lpstr>
      <vt:lpstr>受限玻尔兹曼机（Restricted Boltzmann Machines，RBM）</vt:lpstr>
      <vt:lpstr>深度信念网络</vt:lpstr>
      <vt:lpstr>深度信念网络（Deep Belief Network，DBN）</vt:lpstr>
      <vt:lpstr>训练深度信念网络-逐层训练</vt:lpstr>
      <vt:lpstr>深度生成模型</vt:lpstr>
      <vt:lpstr>深度生成模型</vt:lpstr>
      <vt:lpstr>生成模型</vt:lpstr>
      <vt:lpstr>变分自编码器</vt:lpstr>
      <vt:lpstr>EM算法回顾</vt:lpstr>
      <vt:lpstr>变分自编码器(VAE)</vt:lpstr>
      <vt:lpstr>变分自编码器</vt:lpstr>
      <vt:lpstr>模型汇总</vt:lpstr>
      <vt:lpstr>再参数化</vt:lpstr>
      <vt:lpstr>变分自编码器的训练过程</vt:lpstr>
      <vt:lpstr>变分自编码器学习到的隐变量流形</vt:lpstr>
      <vt:lpstr>生成对抗网络</vt:lpstr>
      <vt:lpstr>显式密度模型和隐式密度模型</vt:lpstr>
      <vt:lpstr>生成对抗网络</vt:lpstr>
      <vt:lpstr>MinMax Game</vt:lpstr>
      <vt:lpstr>MinMax Game</vt:lpstr>
      <vt:lpstr>一个具体的模型：DCGANs</vt:lpstr>
      <vt:lpstr>训练过程</vt:lpstr>
      <vt:lpstr>例子</vt:lpstr>
      <vt:lpstr>不稳定性</vt:lpstr>
      <vt:lpstr>模型坍塌</vt:lpstr>
      <vt:lpstr>Earth Mover’s Distance</vt:lpstr>
      <vt:lpstr>Kantorovich-Rubinstein duality</vt:lpstr>
      <vt:lpstr>Wasserstein GAN</vt:lpstr>
      <vt:lpstr>梯度问题</vt:lpstr>
      <vt:lpstr>PowerPoint 演示文稿</vt:lpstr>
      <vt:lpstr>深度强化学习</vt:lpstr>
      <vt:lpstr>强化学习</vt:lpstr>
      <vt:lpstr>马尔可夫决策过程</vt:lpstr>
      <vt:lpstr>策略π(a|s)</vt:lpstr>
      <vt:lpstr>总回报</vt:lpstr>
      <vt:lpstr>强化学习目标函数</vt:lpstr>
      <vt:lpstr>深度强化学习</vt:lpstr>
      <vt:lpstr>不同强化学习算法之间的关系</vt:lpstr>
      <vt:lpstr>汇总</vt:lpstr>
      <vt:lpstr>汇总</vt:lpstr>
      <vt:lpstr>推荐课程</vt:lpstr>
      <vt:lpstr>推荐材料</vt:lpstr>
      <vt:lpstr>PowerPoint 演示文稿</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Chen Lilong</cp:lastModifiedBy>
  <cp:revision>2112</cp:revision>
  <dcterms:created xsi:type="dcterms:W3CDTF">2009-03-19T21:17:53Z</dcterms:created>
  <dcterms:modified xsi:type="dcterms:W3CDTF">2021-08-05T06:33:51Z</dcterms:modified>
</cp:coreProperties>
</file>